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3"/>
  </p:notesMasterIdLst>
  <p:sldIdLst>
    <p:sldId id="265" r:id="rId2"/>
    <p:sldId id="266" r:id="rId3"/>
    <p:sldId id="267" r:id="rId4"/>
    <p:sldId id="268" r:id="rId5"/>
    <p:sldId id="260" r:id="rId6"/>
    <p:sldId id="269" r:id="rId7"/>
    <p:sldId id="262" r:id="rId8"/>
    <p:sldId id="270" r:id="rId9"/>
    <p:sldId id="271" r:id="rId10"/>
    <p:sldId id="272" r:id="rId11"/>
    <p:sldId id="273" r:id="rId12"/>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5" d="100"/>
          <a:sy n="95" d="100"/>
        </p:scale>
        <p:origin x="1619" y="8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reza Ptáčníková" userId="6b63c4b42044a96b" providerId="LiveId" clId="{A98EA0C5-33B7-4F7B-BD42-5078DD4F81F5}"/>
    <pc:docChg chg="custSel modSld">
      <pc:chgData name="Tereza Ptáčníková" userId="6b63c4b42044a96b" providerId="LiveId" clId="{A98EA0C5-33B7-4F7B-BD42-5078DD4F81F5}" dt="2026-09-30T12:35:55.602" v="128" actId="6549"/>
      <pc:docMkLst>
        <pc:docMk/>
      </pc:docMkLst>
      <pc:sldChg chg="addSp delSp modSp mod">
        <pc:chgData name="Tereza Ptáčníková" userId="6b63c4b42044a96b" providerId="LiveId" clId="{A98EA0C5-33B7-4F7B-BD42-5078DD4F81F5}" dt="2026-09-30T12:32:56.598" v="57" actId="1076"/>
        <pc:sldMkLst>
          <pc:docMk/>
          <pc:sldMk cId="1185683247" sldId="265"/>
        </pc:sldMkLst>
        <pc:spChg chg="add del mod">
          <ac:chgData name="Tereza Ptáčníková" userId="6b63c4b42044a96b" providerId="LiveId" clId="{A98EA0C5-33B7-4F7B-BD42-5078DD4F81F5}" dt="2026-09-30T12:32:19.108" v="7"/>
          <ac:spMkLst>
            <pc:docMk/>
            <pc:sldMk cId="1185683247" sldId="265"/>
            <ac:spMk id="3" creationId="{9F19F35B-349E-ED61-34CE-D9573F1303C4}"/>
          </ac:spMkLst>
        </pc:spChg>
        <pc:spChg chg="add mod">
          <ac:chgData name="Tereza Ptáčníková" userId="6b63c4b42044a96b" providerId="LiveId" clId="{A98EA0C5-33B7-4F7B-BD42-5078DD4F81F5}" dt="2026-09-30T12:32:49.727" v="56" actId="20577"/>
          <ac:spMkLst>
            <pc:docMk/>
            <pc:sldMk cId="1185683247" sldId="265"/>
            <ac:spMk id="6" creationId="{DF14E30E-3A43-9E05-FF10-218591926487}"/>
          </ac:spMkLst>
        </pc:spChg>
        <pc:picChg chg="mod">
          <ac:chgData name="Tereza Ptáčníková" userId="6b63c4b42044a96b" providerId="LiveId" clId="{A98EA0C5-33B7-4F7B-BD42-5078DD4F81F5}" dt="2026-09-30T12:32:56.598" v="57" actId="1076"/>
          <ac:picMkLst>
            <pc:docMk/>
            <pc:sldMk cId="1185683247" sldId="265"/>
            <ac:picMk id="4" creationId="{00000000-0000-0000-0000-000000000000}"/>
          </ac:picMkLst>
        </pc:picChg>
      </pc:sldChg>
      <pc:sldChg chg="modSp mod">
        <pc:chgData name="Tereza Ptáčníková" userId="6b63c4b42044a96b" providerId="LiveId" clId="{A98EA0C5-33B7-4F7B-BD42-5078DD4F81F5}" dt="2026-09-30T12:34:07.994" v="108" actId="1076"/>
        <pc:sldMkLst>
          <pc:docMk/>
          <pc:sldMk cId="3201765115" sldId="266"/>
        </pc:sldMkLst>
        <pc:spChg chg="mod">
          <ac:chgData name="Tereza Ptáčníková" userId="6b63c4b42044a96b" providerId="LiveId" clId="{A98EA0C5-33B7-4F7B-BD42-5078DD4F81F5}" dt="2026-09-30T12:33:47.126" v="107" actId="6549"/>
          <ac:spMkLst>
            <pc:docMk/>
            <pc:sldMk cId="3201765115" sldId="266"/>
            <ac:spMk id="3" creationId="{00000000-0000-0000-0000-000000000000}"/>
          </ac:spMkLst>
        </pc:spChg>
        <pc:picChg chg="mod">
          <ac:chgData name="Tereza Ptáčníková" userId="6b63c4b42044a96b" providerId="LiveId" clId="{A98EA0C5-33B7-4F7B-BD42-5078DD4F81F5}" dt="2026-09-30T12:34:07.994" v="108" actId="1076"/>
          <ac:picMkLst>
            <pc:docMk/>
            <pc:sldMk cId="3201765115" sldId="266"/>
            <ac:picMk id="5" creationId="{85EED662-FDBB-00D6-FF7A-77BC6CFE966B}"/>
          </ac:picMkLst>
        </pc:picChg>
      </pc:sldChg>
      <pc:sldChg chg="modSp mod">
        <pc:chgData name="Tereza Ptáčníková" userId="6b63c4b42044a96b" providerId="LiveId" clId="{A98EA0C5-33B7-4F7B-BD42-5078DD4F81F5}" dt="2026-09-30T12:34:43.393" v="112" actId="27636"/>
        <pc:sldMkLst>
          <pc:docMk/>
          <pc:sldMk cId="3666403808" sldId="268"/>
        </pc:sldMkLst>
        <pc:spChg chg="mod">
          <ac:chgData name="Tereza Ptáčníková" userId="6b63c4b42044a96b" providerId="LiveId" clId="{A98EA0C5-33B7-4F7B-BD42-5078DD4F81F5}" dt="2026-09-30T12:34:43.393" v="112" actId="27636"/>
          <ac:spMkLst>
            <pc:docMk/>
            <pc:sldMk cId="3666403808" sldId="268"/>
            <ac:spMk id="3" creationId="{00000000-0000-0000-0000-000000000000}"/>
          </ac:spMkLst>
        </pc:spChg>
      </pc:sldChg>
      <pc:sldChg chg="modSp mod">
        <pc:chgData name="Tereza Ptáčníková" userId="6b63c4b42044a96b" providerId="LiveId" clId="{A98EA0C5-33B7-4F7B-BD42-5078DD4F81F5}" dt="2026-09-30T12:35:55.602" v="128" actId="6549"/>
        <pc:sldMkLst>
          <pc:docMk/>
          <pc:sldMk cId="974269770" sldId="270"/>
        </pc:sldMkLst>
        <pc:spChg chg="mod">
          <ac:chgData name="Tereza Ptáčníková" userId="6b63c4b42044a96b" providerId="LiveId" clId="{A98EA0C5-33B7-4F7B-BD42-5078DD4F81F5}" dt="2026-09-30T12:35:55.602" v="128" actId="6549"/>
          <ac:spMkLst>
            <pc:docMk/>
            <pc:sldMk cId="974269770" sldId="270"/>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DEDEA6-D79B-4020-B594-A12EB0341FF8}" type="datetimeFigureOut">
              <a:rPr lang="cs-CZ" smtClean="0"/>
              <a:t>30.09.2026</a:t>
            </a:fld>
            <a:endParaRPr lang="cs-CZ"/>
          </a:p>
        </p:txBody>
      </p:sp>
      <p:sp>
        <p:nvSpPr>
          <p:cNvPr id="4" name="Zástupný symbol pro obrázek snímk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297E75-2B93-4DDF-A991-E78D0307ACC3}" type="slidenum">
              <a:rPr lang="cs-CZ" smtClean="0"/>
              <a:t>‹#›</a:t>
            </a:fld>
            <a:endParaRPr lang="cs-CZ"/>
          </a:p>
        </p:txBody>
      </p:sp>
    </p:spTree>
    <p:extLst>
      <p:ext uri="{BB962C8B-B14F-4D97-AF65-F5344CB8AC3E}">
        <p14:creationId xmlns:p14="http://schemas.microsoft.com/office/powerpoint/2010/main" val="2611279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FF297E75-2B93-4DDF-A991-E78D0307ACC3}" type="slidenum">
              <a:rPr lang="cs-CZ" smtClean="0"/>
              <a:t>9</a:t>
            </a:fld>
            <a:endParaRPr lang="cs-CZ"/>
          </a:p>
        </p:txBody>
      </p:sp>
    </p:spTree>
    <p:extLst>
      <p:ext uri="{BB962C8B-B14F-4D97-AF65-F5344CB8AC3E}">
        <p14:creationId xmlns:p14="http://schemas.microsoft.com/office/powerpoint/2010/main" val="15642712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132C494-E6E9-A91B-E1C3-AE091B697E63}"/>
              </a:ext>
            </a:extLst>
          </p:cNvPr>
          <p:cNvSpPr>
            <a:spLocks noGrp="1"/>
          </p:cNvSpPr>
          <p:nvPr>
            <p:ph type="ctrTitle"/>
          </p:nvPr>
        </p:nvSpPr>
        <p:spPr>
          <a:xfrm>
            <a:off x="1143000" y="1122363"/>
            <a:ext cx="6858000" cy="2387600"/>
          </a:xfrm>
        </p:spPr>
        <p:txBody>
          <a:bodyPr anchor="b"/>
          <a:lstStyle>
            <a:lvl1pPr algn="ctr">
              <a:defRPr sz="4500"/>
            </a:lvl1pPr>
          </a:lstStyle>
          <a:p>
            <a:r>
              <a:rPr lang="cs-CZ"/>
              <a:t>Kliknutím lze upravit styl.</a:t>
            </a:r>
          </a:p>
        </p:txBody>
      </p:sp>
      <p:sp>
        <p:nvSpPr>
          <p:cNvPr id="3" name="Podnadpis 2">
            <a:extLst>
              <a:ext uri="{FF2B5EF4-FFF2-40B4-BE49-F238E27FC236}">
                <a16:creationId xmlns:a16="http://schemas.microsoft.com/office/drawing/2014/main" id="{797AEF1C-B060-F868-8B9B-75AFA24EE0BD}"/>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cs-CZ"/>
              <a:t>Kliknutím můžete upravit styl předlohy.</a:t>
            </a:r>
          </a:p>
        </p:txBody>
      </p:sp>
      <p:sp>
        <p:nvSpPr>
          <p:cNvPr id="4" name="Zástupný symbol pro datum 3">
            <a:extLst>
              <a:ext uri="{FF2B5EF4-FFF2-40B4-BE49-F238E27FC236}">
                <a16:creationId xmlns:a16="http://schemas.microsoft.com/office/drawing/2014/main" id="{C8F98415-D597-92D8-1EF2-51DBA8C77896}"/>
              </a:ext>
            </a:extLst>
          </p:cNvPr>
          <p:cNvSpPr>
            <a:spLocks noGrp="1"/>
          </p:cNvSpPr>
          <p:nvPr>
            <p:ph type="dt" sz="half" idx="10"/>
          </p:nvPr>
        </p:nvSpPr>
        <p:spPr/>
        <p:txBody>
          <a:bodyPr/>
          <a:lstStyle/>
          <a:p>
            <a:fld id="{0F66DF75-55BA-4E62-B2C6-6BFA65AEF81B}" type="datetimeFigureOut">
              <a:rPr lang="cs-CZ" smtClean="0"/>
              <a:t>30.09.2026</a:t>
            </a:fld>
            <a:endParaRPr lang="cs-CZ"/>
          </a:p>
        </p:txBody>
      </p:sp>
      <p:sp>
        <p:nvSpPr>
          <p:cNvPr id="5" name="Zástupný symbol pro zápatí 4">
            <a:extLst>
              <a:ext uri="{FF2B5EF4-FFF2-40B4-BE49-F238E27FC236}">
                <a16:creationId xmlns:a16="http://schemas.microsoft.com/office/drawing/2014/main" id="{D55D4275-8E52-7EA9-CDAF-BC853BFD4895}"/>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936993B6-523C-CE01-CB44-9F0E837AA3A8}"/>
              </a:ext>
            </a:extLst>
          </p:cNvPr>
          <p:cNvSpPr>
            <a:spLocks noGrp="1"/>
          </p:cNvSpPr>
          <p:nvPr>
            <p:ph type="sldNum" sz="quarter" idx="12"/>
          </p:nvPr>
        </p:nvSpPr>
        <p:spPr/>
        <p:txBody>
          <a:bodyPr/>
          <a:lstStyle/>
          <a:p>
            <a:fld id="{147D551A-C83B-4A73-9F4C-5A96101B8ECB}" type="slidenum">
              <a:rPr lang="cs-CZ" smtClean="0"/>
              <a:t>‹#›</a:t>
            </a:fld>
            <a:endParaRPr lang="cs-CZ"/>
          </a:p>
        </p:txBody>
      </p:sp>
    </p:spTree>
    <p:extLst>
      <p:ext uri="{BB962C8B-B14F-4D97-AF65-F5344CB8AC3E}">
        <p14:creationId xmlns:p14="http://schemas.microsoft.com/office/powerpoint/2010/main" val="2030714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5EF600F-7CE3-7DAD-34CE-3BABD24BAEE7}"/>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3A7039E7-EF0A-DA89-D7E0-E4F666134052}"/>
              </a:ext>
            </a:extLst>
          </p:cNvPr>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D2C9D265-229A-346A-5B6F-C6774D633D09}"/>
              </a:ext>
            </a:extLst>
          </p:cNvPr>
          <p:cNvSpPr>
            <a:spLocks noGrp="1"/>
          </p:cNvSpPr>
          <p:nvPr>
            <p:ph type="dt" sz="half" idx="10"/>
          </p:nvPr>
        </p:nvSpPr>
        <p:spPr/>
        <p:txBody>
          <a:bodyPr/>
          <a:lstStyle/>
          <a:p>
            <a:fld id="{0F66DF75-55BA-4E62-B2C6-6BFA65AEF81B}" type="datetimeFigureOut">
              <a:rPr lang="cs-CZ" smtClean="0"/>
              <a:t>30.09.2026</a:t>
            </a:fld>
            <a:endParaRPr lang="cs-CZ"/>
          </a:p>
        </p:txBody>
      </p:sp>
      <p:sp>
        <p:nvSpPr>
          <p:cNvPr id="5" name="Zástupný symbol pro zápatí 4">
            <a:extLst>
              <a:ext uri="{FF2B5EF4-FFF2-40B4-BE49-F238E27FC236}">
                <a16:creationId xmlns:a16="http://schemas.microsoft.com/office/drawing/2014/main" id="{4B62C1A6-B082-A013-7D4A-6774FFED64B2}"/>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1CA0AF03-627E-5B30-86B5-1FDD8AD5FEBA}"/>
              </a:ext>
            </a:extLst>
          </p:cNvPr>
          <p:cNvSpPr>
            <a:spLocks noGrp="1"/>
          </p:cNvSpPr>
          <p:nvPr>
            <p:ph type="sldNum" sz="quarter" idx="12"/>
          </p:nvPr>
        </p:nvSpPr>
        <p:spPr/>
        <p:txBody>
          <a:bodyPr/>
          <a:lstStyle/>
          <a:p>
            <a:fld id="{147D551A-C83B-4A73-9F4C-5A96101B8ECB}" type="slidenum">
              <a:rPr lang="cs-CZ" smtClean="0"/>
              <a:t>‹#›</a:t>
            </a:fld>
            <a:endParaRPr lang="cs-CZ"/>
          </a:p>
        </p:txBody>
      </p:sp>
    </p:spTree>
    <p:extLst>
      <p:ext uri="{BB962C8B-B14F-4D97-AF65-F5344CB8AC3E}">
        <p14:creationId xmlns:p14="http://schemas.microsoft.com/office/powerpoint/2010/main" val="497403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3B6B63E-1F61-F318-7C02-B9A35A2C0F37}"/>
              </a:ext>
            </a:extLst>
          </p:cNvPr>
          <p:cNvSpPr>
            <a:spLocks noGrp="1"/>
          </p:cNvSpPr>
          <p:nvPr>
            <p:ph type="title"/>
          </p:nvPr>
        </p:nvSpPr>
        <p:spPr>
          <a:xfrm>
            <a:off x="623888" y="1709739"/>
            <a:ext cx="7886700" cy="2852737"/>
          </a:xfrm>
        </p:spPr>
        <p:txBody>
          <a:bodyPr anchor="b"/>
          <a:lstStyle>
            <a:lvl1pPr>
              <a:defRPr sz="4500"/>
            </a:lvl1pPr>
          </a:lstStyle>
          <a:p>
            <a:r>
              <a:rPr lang="cs-CZ"/>
              <a:t>Kliknutím lze upravit styl.</a:t>
            </a:r>
          </a:p>
        </p:txBody>
      </p:sp>
      <p:sp>
        <p:nvSpPr>
          <p:cNvPr id="3" name="Zástupný text 2">
            <a:extLst>
              <a:ext uri="{FF2B5EF4-FFF2-40B4-BE49-F238E27FC236}">
                <a16:creationId xmlns:a16="http://schemas.microsoft.com/office/drawing/2014/main" id="{482855E9-F8DC-FA31-DF10-BBAA86D3B5F8}"/>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cs-CZ"/>
              <a:t>Po kliknutí můžete upravovat styly textu v předloze.</a:t>
            </a:r>
          </a:p>
        </p:txBody>
      </p:sp>
      <p:sp>
        <p:nvSpPr>
          <p:cNvPr id="4" name="Zástupný symbol pro datum 3">
            <a:extLst>
              <a:ext uri="{FF2B5EF4-FFF2-40B4-BE49-F238E27FC236}">
                <a16:creationId xmlns:a16="http://schemas.microsoft.com/office/drawing/2014/main" id="{574A06AD-1AC3-6535-99CA-ED5EE4C7A50D}"/>
              </a:ext>
            </a:extLst>
          </p:cNvPr>
          <p:cNvSpPr>
            <a:spLocks noGrp="1"/>
          </p:cNvSpPr>
          <p:nvPr>
            <p:ph type="dt" sz="half" idx="10"/>
          </p:nvPr>
        </p:nvSpPr>
        <p:spPr/>
        <p:txBody>
          <a:bodyPr/>
          <a:lstStyle/>
          <a:p>
            <a:fld id="{0F66DF75-55BA-4E62-B2C6-6BFA65AEF81B}" type="datetimeFigureOut">
              <a:rPr lang="cs-CZ" smtClean="0"/>
              <a:t>30.09.2026</a:t>
            </a:fld>
            <a:endParaRPr lang="cs-CZ"/>
          </a:p>
        </p:txBody>
      </p:sp>
      <p:sp>
        <p:nvSpPr>
          <p:cNvPr id="5" name="Zástupný symbol pro zápatí 4">
            <a:extLst>
              <a:ext uri="{FF2B5EF4-FFF2-40B4-BE49-F238E27FC236}">
                <a16:creationId xmlns:a16="http://schemas.microsoft.com/office/drawing/2014/main" id="{542D1DCD-7BC9-1178-290A-EF5BDFE83EEE}"/>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516C3095-70BB-B774-21E6-692727C32184}"/>
              </a:ext>
            </a:extLst>
          </p:cNvPr>
          <p:cNvSpPr>
            <a:spLocks noGrp="1"/>
          </p:cNvSpPr>
          <p:nvPr>
            <p:ph type="sldNum" sz="quarter" idx="12"/>
          </p:nvPr>
        </p:nvSpPr>
        <p:spPr/>
        <p:txBody>
          <a:bodyPr/>
          <a:lstStyle/>
          <a:p>
            <a:fld id="{147D551A-C83B-4A73-9F4C-5A96101B8ECB}" type="slidenum">
              <a:rPr lang="cs-CZ" smtClean="0"/>
              <a:t>‹#›</a:t>
            </a:fld>
            <a:endParaRPr lang="cs-CZ"/>
          </a:p>
        </p:txBody>
      </p:sp>
    </p:spTree>
    <p:extLst>
      <p:ext uri="{BB962C8B-B14F-4D97-AF65-F5344CB8AC3E}">
        <p14:creationId xmlns:p14="http://schemas.microsoft.com/office/powerpoint/2010/main" val="1402879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6999786-2E50-486C-E37C-665B129574BA}"/>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69B6A1F7-478B-23EC-9AC6-525A6AF9F289}"/>
              </a:ext>
            </a:extLst>
          </p:cNvPr>
          <p:cNvSpPr>
            <a:spLocks noGrp="1"/>
          </p:cNvSpPr>
          <p:nvPr>
            <p:ph sz="half" idx="1"/>
          </p:nvPr>
        </p:nvSpPr>
        <p:spPr>
          <a:xfrm>
            <a:off x="628650" y="1825625"/>
            <a:ext cx="38862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obsah 3">
            <a:extLst>
              <a:ext uri="{FF2B5EF4-FFF2-40B4-BE49-F238E27FC236}">
                <a16:creationId xmlns:a16="http://schemas.microsoft.com/office/drawing/2014/main" id="{C79005E5-4A34-E389-AB89-746965995D77}"/>
              </a:ext>
            </a:extLst>
          </p:cNvPr>
          <p:cNvSpPr>
            <a:spLocks noGrp="1"/>
          </p:cNvSpPr>
          <p:nvPr>
            <p:ph sz="half" idx="2"/>
          </p:nvPr>
        </p:nvSpPr>
        <p:spPr>
          <a:xfrm>
            <a:off x="4629150" y="1825625"/>
            <a:ext cx="38862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a:extLst>
              <a:ext uri="{FF2B5EF4-FFF2-40B4-BE49-F238E27FC236}">
                <a16:creationId xmlns:a16="http://schemas.microsoft.com/office/drawing/2014/main" id="{633CDC61-C14F-C370-3820-AC6F89AB6C63}"/>
              </a:ext>
            </a:extLst>
          </p:cNvPr>
          <p:cNvSpPr>
            <a:spLocks noGrp="1"/>
          </p:cNvSpPr>
          <p:nvPr>
            <p:ph type="dt" sz="half" idx="10"/>
          </p:nvPr>
        </p:nvSpPr>
        <p:spPr/>
        <p:txBody>
          <a:bodyPr/>
          <a:lstStyle/>
          <a:p>
            <a:fld id="{0F66DF75-55BA-4E62-B2C6-6BFA65AEF81B}" type="datetimeFigureOut">
              <a:rPr lang="cs-CZ" smtClean="0"/>
              <a:t>30.09.2026</a:t>
            </a:fld>
            <a:endParaRPr lang="cs-CZ"/>
          </a:p>
        </p:txBody>
      </p:sp>
      <p:sp>
        <p:nvSpPr>
          <p:cNvPr id="6" name="Zástupný symbol pro zápatí 5">
            <a:extLst>
              <a:ext uri="{FF2B5EF4-FFF2-40B4-BE49-F238E27FC236}">
                <a16:creationId xmlns:a16="http://schemas.microsoft.com/office/drawing/2014/main" id="{BFBBB674-AF5C-15CD-A282-FC7D3478AE7E}"/>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8D743CC1-FC76-C884-184A-5550B9E621D0}"/>
              </a:ext>
            </a:extLst>
          </p:cNvPr>
          <p:cNvSpPr>
            <a:spLocks noGrp="1"/>
          </p:cNvSpPr>
          <p:nvPr>
            <p:ph type="sldNum" sz="quarter" idx="12"/>
          </p:nvPr>
        </p:nvSpPr>
        <p:spPr/>
        <p:txBody>
          <a:bodyPr/>
          <a:lstStyle/>
          <a:p>
            <a:fld id="{147D551A-C83B-4A73-9F4C-5A96101B8ECB}" type="slidenum">
              <a:rPr lang="cs-CZ" smtClean="0"/>
              <a:t>‹#›</a:t>
            </a:fld>
            <a:endParaRPr lang="cs-CZ"/>
          </a:p>
        </p:txBody>
      </p:sp>
    </p:spTree>
    <p:extLst>
      <p:ext uri="{BB962C8B-B14F-4D97-AF65-F5344CB8AC3E}">
        <p14:creationId xmlns:p14="http://schemas.microsoft.com/office/powerpoint/2010/main" val="3244339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E940681-4884-FEAD-98EF-2EB4E651436E}"/>
              </a:ext>
            </a:extLst>
          </p:cNvPr>
          <p:cNvSpPr>
            <a:spLocks noGrp="1"/>
          </p:cNvSpPr>
          <p:nvPr>
            <p:ph type="title"/>
          </p:nvPr>
        </p:nvSpPr>
        <p:spPr>
          <a:xfrm>
            <a:off x="629841" y="365126"/>
            <a:ext cx="7886700" cy="1325563"/>
          </a:xfrm>
        </p:spPr>
        <p:txBody>
          <a:bodyPr/>
          <a:lstStyle/>
          <a:p>
            <a:r>
              <a:rPr lang="cs-CZ"/>
              <a:t>Kliknutím lze upravit styl.</a:t>
            </a:r>
          </a:p>
        </p:txBody>
      </p:sp>
      <p:sp>
        <p:nvSpPr>
          <p:cNvPr id="3" name="Zástupný text 2">
            <a:extLst>
              <a:ext uri="{FF2B5EF4-FFF2-40B4-BE49-F238E27FC236}">
                <a16:creationId xmlns:a16="http://schemas.microsoft.com/office/drawing/2014/main" id="{8C3A4313-BE40-3A3C-6C3F-41760FEAE39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cs-CZ"/>
              <a:t>Po kliknutí můžete upravovat styly textu v předloze.</a:t>
            </a:r>
          </a:p>
        </p:txBody>
      </p:sp>
      <p:sp>
        <p:nvSpPr>
          <p:cNvPr id="4" name="Zástupný obsah 3">
            <a:extLst>
              <a:ext uri="{FF2B5EF4-FFF2-40B4-BE49-F238E27FC236}">
                <a16:creationId xmlns:a16="http://schemas.microsoft.com/office/drawing/2014/main" id="{C95397EA-1D6A-AD51-FA5D-0D74FDC4DF1C}"/>
              </a:ext>
            </a:extLst>
          </p:cNvPr>
          <p:cNvSpPr>
            <a:spLocks noGrp="1"/>
          </p:cNvSpPr>
          <p:nvPr>
            <p:ph sz="half" idx="2"/>
          </p:nvPr>
        </p:nvSpPr>
        <p:spPr>
          <a:xfrm>
            <a:off x="629842" y="2505075"/>
            <a:ext cx="3868340"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text 4">
            <a:extLst>
              <a:ext uri="{FF2B5EF4-FFF2-40B4-BE49-F238E27FC236}">
                <a16:creationId xmlns:a16="http://schemas.microsoft.com/office/drawing/2014/main" id="{59DC5348-3EB3-B82E-9F18-0127EC6A1A4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cs-CZ"/>
              <a:t>Po kliknutí můžete upravovat styly textu v předloze.</a:t>
            </a:r>
          </a:p>
        </p:txBody>
      </p:sp>
      <p:sp>
        <p:nvSpPr>
          <p:cNvPr id="6" name="Zástupný obsah 5">
            <a:extLst>
              <a:ext uri="{FF2B5EF4-FFF2-40B4-BE49-F238E27FC236}">
                <a16:creationId xmlns:a16="http://schemas.microsoft.com/office/drawing/2014/main" id="{78CDC46C-BBA6-5157-430B-434C44E2B7CE}"/>
              </a:ext>
            </a:extLst>
          </p:cNvPr>
          <p:cNvSpPr>
            <a:spLocks noGrp="1"/>
          </p:cNvSpPr>
          <p:nvPr>
            <p:ph sz="quarter" idx="4"/>
          </p:nvPr>
        </p:nvSpPr>
        <p:spPr>
          <a:xfrm>
            <a:off x="4629150" y="2505075"/>
            <a:ext cx="3887391"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a:extLst>
              <a:ext uri="{FF2B5EF4-FFF2-40B4-BE49-F238E27FC236}">
                <a16:creationId xmlns:a16="http://schemas.microsoft.com/office/drawing/2014/main" id="{363D4B84-7AFD-0D19-AE75-83B4F1EBEDF1}"/>
              </a:ext>
            </a:extLst>
          </p:cNvPr>
          <p:cNvSpPr>
            <a:spLocks noGrp="1"/>
          </p:cNvSpPr>
          <p:nvPr>
            <p:ph type="dt" sz="half" idx="10"/>
          </p:nvPr>
        </p:nvSpPr>
        <p:spPr/>
        <p:txBody>
          <a:bodyPr/>
          <a:lstStyle/>
          <a:p>
            <a:fld id="{0F66DF75-55BA-4E62-B2C6-6BFA65AEF81B}" type="datetimeFigureOut">
              <a:rPr lang="cs-CZ" smtClean="0"/>
              <a:t>30.09.2026</a:t>
            </a:fld>
            <a:endParaRPr lang="cs-CZ"/>
          </a:p>
        </p:txBody>
      </p:sp>
      <p:sp>
        <p:nvSpPr>
          <p:cNvPr id="8" name="Zástupný symbol pro zápatí 7">
            <a:extLst>
              <a:ext uri="{FF2B5EF4-FFF2-40B4-BE49-F238E27FC236}">
                <a16:creationId xmlns:a16="http://schemas.microsoft.com/office/drawing/2014/main" id="{D2DC31ED-3910-5E91-096A-CFA49878FD3A}"/>
              </a:ext>
            </a:extLst>
          </p:cNvPr>
          <p:cNvSpPr>
            <a:spLocks noGrp="1"/>
          </p:cNvSpPr>
          <p:nvPr>
            <p:ph type="ftr" sz="quarter" idx="11"/>
          </p:nvPr>
        </p:nvSpPr>
        <p:spPr/>
        <p:txBody>
          <a:bodyPr/>
          <a:lstStyle/>
          <a:p>
            <a:endParaRPr lang="cs-CZ"/>
          </a:p>
        </p:txBody>
      </p:sp>
      <p:sp>
        <p:nvSpPr>
          <p:cNvPr id="9" name="Zástupný symbol pro číslo snímku 8">
            <a:extLst>
              <a:ext uri="{FF2B5EF4-FFF2-40B4-BE49-F238E27FC236}">
                <a16:creationId xmlns:a16="http://schemas.microsoft.com/office/drawing/2014/main" id="{53D6ECFA-93DF-97BE-B346-1721262FABA5}"/>
              </a:ext>
            </a:extLst>
          </p:cNvPr>
          <p:cNvSpPr>
            <a:spLocks noGrp="1"/>
          </p:cNvSpPr>
          <p:nvPr>
            <p:ph type="sldNum" sz="quarter" idx="12"/>
          </p:nvPr>
        </p:nvSpPr>
        <p:spPr/>
        <p:txBody>
          <a:bodyPr/>
          <a:lstStyle/>
          <a:p>
            <a:fld id="{147D551A-C83B-4A73-9F4C-5A96101B8ECB}" type="slidenum">
              <a:rPr lang="cs-CZ" smtClean="0"/>
              <a:t>‹#›</a:t>
            </a:fld>
            <a:endParaRPr lang="cs-CZ"/>
          </a:p>
        </p:txBody>
      </p:sp>
    </p:spTree>
    <p:extLst>
      <p:ext uri="{BB962C8B-B14F-4D97-AF65-F5344CB8AC3E}">
        <p14:creationId xmlns:p14="http://schemas.microsoft.com/office/powerpoint/2010/main" val="1796094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CFEA4A2-92AE-6EC2-25D6-35687B68DE35}"/>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0298F9A5-7E4F-6C40-66D8-16E1FA08805C}"/>
              </a:ext>
            </a:extLst>
          </p:cNvPr>
          <p:cNvSpPr>
            <a:spLocks noGrp="1"/>
          </p:cNvSpPr>
          <p:nvPr>
            <p:ph type="dt" sz="half" idx="10"/>
          </p:nvPr>
        </p:nvSpPr>
        <p:spPr/>
        <p:txBody>
          <a:bodyPr/>
          <a:lstStyle/>
          <a:p>
            <a:fld id="{0F66DF75-55BA-4E62-B2C6-6BFA65AEF81B}" type="datetimeFigureOut">
              <a:rPr lang="cs-CZ" smtClean="0"/>
              <a:t>30.09.2026</a:t>
            </a:fld>
            <a:endParaRPr lang="cs-CZ"/>
          </a:p>
        </p:txBody>
      </p:sp>
      <p:sp>
        <p:nvSpPr>
          <p:cNvPr id="4" name="Zástupný symbol pro zápatí 3">
            <a:extLst>
              <a:ext uri="{FF2B5EF4-FFF2-40B4-BE49-F238E27FC236}">
                <a16:creationId xmlns:a16="http://schemas.microsoft.com/office/drawing/2014/main" id="{CBD35C64-2BC3-B389-644F-B83A0803A93F}"/>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2A1BB5EB-F59F-77FB-4E0C-C2BCAA293B71}"/>
              </a:ext>
            </a:extLst>
          </p:cNvPr>
          <p:cNvSpPr>
            <a:spLocks noGrp="1"/>
          </p:cNvSpPr>
          <p:nvPr>
            <p:ph type="sldNum" sz="quarter" idx="12"/>
          </p:nvPr>
        </p:nvSpPr>
        <p:spPr/>
        <p:txBody>
          <a:bodyPr/>
          <a:lstStyle/>
          <a:p>
            <a:fld id="{147D551A-C83B-4A73-9F4C-5A96101B8ECB}" type="slidenum">
              <a:rPr lang="cs-CZ" smtClean="0"/>
              <a:t>‹#›</a:t>
            </a:fld>
            <a:endParaRPr lang="cs-CZ"/>
          </a:p>
        </p:txBody>
      </p:sp>
    </p:spTree>
    <p:extLst>
      <p:ext uri="{BB962C8B-B14F-4D97-AF65-F5344CB8AC3E}">
        <p14:creationId xmlns:p14="http://schemas.microsoft.com/office/powerpoint/2010/main" val="3449564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2209A680-7A5F-9B62-886E-5D7C5BCA543D}"/>
              </a:ext>
            </a:extLst>
          </p:cNvPr>
          <p:cNvSpPr>
            <a:spLocks noGrp="1"/>
          </p:cNvSpPr>
          <p:nvPr>
            <p:ph type="dt" sz="half" idx="10"/>
          </p:nvPr>
        </p:nvSpPr>
        <p:spPr/>
        <p:txBody>
          <a:bodyPr/>
          <a:lstStyle/>
          <a:p>
            <a:fld id="{0F66DF75-55BA-4E62-B2C6-6BFA65AEF81B}" type="datetimeFigureOut">
              <a:rPr lang="cs-CZ" smtClean="0"/>
              <a:t>30.09.2026</a:t>
            </a:fld>
            <a:endParaRPr lang="cs-CZ"/>
          </a:p>
        </p:txBody>
      </p:sp>
      <p:sp>
        <p:nvSpPr>
          <p:cNvPr id="3" name="Zástupný symbol pro zápatí 2">
            <a:extLst>
              <a:ext uri="{FF2B5EF4-FFF2-40B4-BE49-F238E27FC236}">
                <a16:creationId xmlns:a16="http://schemas.microsoft.com/office/drawing/2014/main" id="{39820F27-E09C-D39B-E711-694541230CEE}"/>
              </a:ext>
            </a:extLst>
          </p:cNvPr>
          <p:cNvSpPr>
            <a:spLocks noGrp="1"/>
          </p:cNvSpPr>
          <p:nvPr>
            <p:ph type="ftr" sz="quarter" idx="11"/>
          </p:nvPr>
        </p:nvSpPr>
        <p:spPr/>
        <p:txBody>
          <a:bodyPr/>
          <a:lstStyle/>
          <a:p>
            <a:endParaRPr lang="cs-CZ"/>
          </a:p>
        </p:txBody>
      </p:sp>
      <p:sp>
        <p:nvSpPr>
          <p:cNvPr id="4" name="Zástupný symbol pro číslo snímku 3">
            <a:extLst>
              <a:ext uri="{FF2B5EF4-FFF2-40B4-BE49-F238E27FC236}">
                <a16:creationId xmlns:a16="http://schemas.microsoft.com/office/drawing/2014/main" id="{AE12566A-7848-8A21-AD12-C00C53E2B75A}"/>
              </a:ext>
            </a:extLst>
          </p:cNvPr>
          <p:cNvSpPr>
            <a:spLocks noGrp="1"/>
          </p:cNvSpPr>
          <p:nvPr>
            <p:ph type="sldNum" sz="quarter" idx="12"/>
          </p:nvPr>
        </p:nvSpPr>
        <p:spPr/>
        <p:txBody>
          <a:bodyPr/>
          <a:lstStyle/>
          <a:p>
            <a:fld id="{147D551A-C83B-4A73-9F4C-5A96101B8ECB}" type="slidenum">
              <a:rPr lang="cs-CZ" smtClean="0"/>
              <a:t>‹#›</a:t>
            </a:fld>
            <a:endParaRPr lang="cs-CZ"/>
          </a:p>
        </p:txBody>
      </p:sp>
    </p:spTree>
    <p:extLst>
      <p:ext uri="{BB962C8B-B14F-4D97-AF65-F5344CB8AC3E}">
        <p14:creationId xmlns:p14="http://schemas.microsoft.com/office/powerpoint/2010/main" val="26588683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560D865-AF5E-A8DB-1231-C1E453BF0DDC}"/>
              </a:ext>
            </a:extLst>
          </p:cNvPr>
          <p:cNvSpPr>
            <a:spLocks noGrp="1"/>
          </p:cNvSpPr>
          <p:nvPr>
            <p:ph type="title"/>
          </p:nvPr>
        </p:nvSpPr>
        <p:spPr>
          <a:xfrm>
            <a:off x="629841" y="457200"/>
            <a:ext cx="2949178" cy="1600200"/>
          </a:xfrm>
        </p:spPr>
        <p:txBody>
          <a:bodyPr anchor="b"/>
          <a:lstStyle>
            <a:lvl1pPr>
              <a:defRPr sz="2400"/>
            </a:lvl1pPr>
          </a:lstStyle>
          <a:p>
            <a:r>
              <a:rPr lang="cs-CZ"/>
              <a:t>Kliknutím lze upravit styl.</a:t>
            </a:r>
          </a:p>
        </p:txBody>
      </p:sp>
      <p:sp>
        <p:nvSpPr>
          <p:cNvPr id="3" name="Zástupný obsah 2">
            <a:extLst>
              <a:ext uri="{FF2B5EF4-FFF2-40B4-BE49-F238E27FC236}">
                <a16:creationId xmlns:a16="http://schemas.microsoft.com/office/drawing/2014/main" id="{BB909F01-2980-1436-B718-177633A09F15}"/>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text 3">
            <a:extLst>
              <a:ext uri="{FF2B5EF4-FFF2-40B4-BE49-F238E27FC236}">
                <a16:creationId xmlns:a16="http://schemas.microsoft.com/office/drawing/2014/main" id="{097EE9AC-84D3-FF57-083C-AC5F53FEA4B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58109EEA-6550-7CED-ED35-320997E25927}"/>
              </a:ext>
            </a:extLst>
          </p:cNvPr>
          <p:cNvSpPr>
            <a:spLocks noGrp="1"/>
          </p:cNvSpPr>
          <p:nvPr>
            <p:ph type="dt" sz="half" idx="10"/>
          </p:nvPr>
        </p:nvSpPr>
        <p:spPr/>
        <p:txBody>
          <a:bodyPr/>
          <a:lstStyle/>
          <a:p>
            <a:fld id="{0F66DF75-55BA-4E62-B2C6-6BFA65AEF81B}" type="datetimeFigureOut">
              <a:rPr lang="cs-CZ" smtClean="0"/>
              <a:t>30.09.2026</a:t>
            </a:fld>
            <a:endParaRPr lang="cs-CZ"/>
          </a:p>
        </p:txBody>
      </p:sp>
      <p:sp>
        <p:nvSpPr>
          <p:cNvPr id="6" name="Zástupný symbol pro zápatí 5">
            <a:extLst>
              <a:ext uri="{FF2B5EF4-FFF2-40B4-BE49-F238E27FC236}">
                <a16:creationId xmlns:a16="http://schemas.microsoft.com/office/drawing/2014/main" id="{83AE9862-B7F8-D48C-0EC0-3236637071D5}"/>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6393767C-5E07-13FB-1868-4EACDEF52186}"/>
              </a:ext>
            </a:extLst>
          </p:cNvPr>
          <p:cNvSpPr>
            <a:spLocks noGrp="1"/>
          </p:cNvSpPr>
          <p:nvPr>
            <p:ph type="sldNum" sz="quarter" idx="12"/>
          </p:nvPr>
        </p:nvSpPr>
        <p:spPr/>
        <p:txBody>
          <a:bodyPr/>
          <a:lstStyle/>
          <a:p>
            <a:fld id="{147D551A-C83B-4A73-9F4C-5A96101B8ECB}" type="slidenum">
              <a:rPr lang="cs-CZ" smtClean="0"/>
              <a:t>‹#›</a:t>
            </a:fld>
            <a:endParaRPr lang="cs-CZ"/>
          </a:p>
        </p:txBody>
      </p:sp>
    </p:spTree>
    <p:extLst>
      <p:ext uri="{BB962C8B-B14F-4D97-AF65-F5344CB8AC3E}">
        <p14:creationId xmlns:p14="http://schemas.microsoft.com/office/powerpoint/2010/main" val="839565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076DA72-FD76-7509-32CE-5D35A3CB5E06}"/>
              </a:ext>
            </a:extLst>
          </p:cNvPr>
          <p:cNvSpPr>
            <a:spLocks noGrp="1"/>
          </p:cNvSpPr>
          <p:nvPr>
            <p:ph type="title"/>
          </p:nvPr>
        </p:nvSpPr>
        <p:spPr>
          <a:xfrm>
            <a:off x="629841" y="457200"/>
            <a:ext cx="2949178" cy="1600200"/>
          </a:xfrm>
        </p:spPr>
        <p:txBody>
          <a:bodyPr anchor="b"/>
          <a:lstStyle>
            <a:lvl1pPr>
              <a:defRPr sz="2400"/>
            </a:lvl1pPr>
          </a:lstStyle>
          <a:p>
            <a:r>
              <a:rPr lang="cs-CZ"/>
              <a:t>Kliknutím lze upravit styl.</a:t>
            </a:r>
          </a:p>
        </p:txBody>
      </p:sp>
      <p:sp>
        <p:nvSpPr>
          <p:cNvPr id="3" name="Zástupný symbol obrázku 2">
            <a:extLst>
              <a:ext uri="{FF2B5EF4-FFF2-40B4-BE49-F238E27FC236}">
                <a16:creationId xmlns:a16="http://schemas.microsoft.com/office/drawing/2014/main" id="{1748F76F-9C88-2F18-627A-3B723D81B7D8}"/>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cs-CZ"/>
          </a:p>
        </p:txBody>
      </p:sp>
      <p:sp>
        <p:nvSpPr>
          <p:cNvPr id="4" name="Zástupný text 3">
            <a:extLst>
              <a:ext uri="{FF2B5EF4-FFF2-40B4-BE49-F238E27FC236}">
                <a16:creationId xmlns:a16="http://schemas.microsoft.com/office/drawing/2014/main" id="{71575FBB-D11C-E78B-192B-E85AE1BF3F2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11E5C6BD-88A5-9A28-A483-1C8D51A0571D}"/>
              </a:ext>
            </a:extLst>
          </p:cNvPr>
          <p:cNvSpPr>
            <a:spLocks noGrp="1"/>
          </p:cNvSpPr>
          <p:nvPr>
            <p:ph type="dt" sz="half" idx="10"/>
          </p:nvPr>
        </p:nvSpPr>
        <p:spPr/>
        <p:txBody>
          <a:bodyPr/>
          <a:lstStyle/>
          <a:p>
            <a:fld id="{0F66DF75-55BA-4E62-B2C6-6BFA65AEF81B}" type="datetimeFigureOut">
              <a:rPr lang="cs-CZ" smtClean="0"/>
              <a:t>30.09.2026</a:t>
            </a:fld>
            <a:endParaRPr lang="cs-CZ"/>
          </a:p>
        </p:txBody>
      </p:sp>
      <p:sp>
        <p:nvSpPr>
          <p:cNvPr id="6" name="Zástupný symbol pro zápatí 5">
            <a:extLst>
              <a:ext uri="{FF2B5EF4-FFF2-40B4-BE49-F238E27FC236}">
                <a16:creationId xmlns:a16="http://schemas.microsoft.com/office/drawing/2014/main" id="{4B33E3C4-575F-3242-885C-6E425A011B03}"/>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EF704425-CF6F-8C23-59D4-3FF7DEE77916}"/>
              </a:ext>
            </a:extLst>
          </p:cNvPr>
          <p:cNvSpPr>
            <a:spLocks noGrp="1"/>
          </p:cNvSpPr>
          <p:nvPr>
            <p:ph type="sldNum" sz="quarter" idx="12"/>
          </p:nvPr>
        </p:nvSpPr>
        <p:spPr/>
        <p:txBody>
          <a:bodyPr/>
          <a:lstStyle/>
          <a:p>
            <a:fld id="{147D551A-C83B-4A73-9F4C-5A96101B8ECB}" type="slidenum">
              <a:rPr lang="cs-CZ" smtClean="0"/>
              <a:t>‹#›</a:t>
            </a:fld>
            <a:endParaRPr lang="cs-CZ"/>
          </a:p>
        </p:txBody>
      </p:sp>
    </p:spTree>
    <p:extLst>
      <p:ext uri="{BB962C8B-B14F-4D97-AF65-F5344CB8AC3E}">
        <p14:creationId xmlns:p14="http://schemas.microsoft.com/office/powerpoint/2010/main" val="3381709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F789548-8405-22D2-1DEE-89A8AE7024B5}"/>
              </a:ext>
            </a:extLst>
          </p:cNvPr>
          <p:cNvSpPr>
            <a:spLocks noGrp="1"/>
          </p:cNvSpPr>
          <p:nvPr>
            <p:ph type="title"/>
          </p:nvPr>
        </p:nvSpPr>
        <p:spPr/>
        <p:txBody>
          <a:bodyPr/>
          <a:lstStyle/>
          <a:p>
            <a:r>
              <a:rPr lang="cs-CZ"/>
              <a:t>Kliknutím lze upravit styl.</a:t>
            </a:r>
          </a:p>
        </p:txBody>
      </p:sp>
      <p:sp>
        <p:nvSpPr>
          <p:cNvPr id="3" name="Zástupný symbol pro svislý text 2">
            <a:extLst>
              <a:ext uri="{FF2B5EF4-FFF2-40B4-BE49-F238E27FC236}">
                <a16:creationId xmlns:a16="http://schemas.microsoft.com/office/drawing/2014/main" id="{17B0E04D-6248-5369-F952-0B86267226E2}"/>
              </a:ext>
            </a:extLst>
          </p:cNvPr>
          <p:cNvSpPr>
            <a:spLocks noGrp="1"/>
          </p:cNvSpPr>
          <p:nvPr>
            <p:ph type="body" orient="vert" idx="1"/>
          </p:nvPr>
        </p:nvSpPr>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6F434E27-03B3-BFF7-1EF1-36ECA553CECC}"/>
              </a:ext>
            </a:extLst>
          </p:cNvPr>
          <p:cNvSpPr>
            <a:spLocks noGrp="1"/>
          </p:cNvSpPr>
          <p:nvPr>
            <p:ph type="dt" sz="half" idx="10"/>
          </p:nvPr>
        </p:nvSpPr>
        <p:spPr/>
        <p:txBody>
          <a:bodyPr/>
          <a:lstStyle/>
          <a:p>
            <a:fld id="{0F66DF75-55BA-4E62-B2C6-6BFA65AEF81B}" type="datetimeFigureOut">
              <a:rPr lang="cs-CZ" smtClean="0"/>
              <a:t>30.09.2026</a:t>
            </a:fld>
            <a:endParaRPr lang="cs-CZ"/>
          </a:p>
        </p:txBody>
      </p:sp>
      <p:sp>
        <p:nvSpPr>
          <p:cNvPr id="5" name="Zástupný symbol pro zápatí 4">
            <a:extLst>
              <a:ext uri="{FF2B5EF4-FFF2-40B4-BE49-F238E27FC236}">
                <a16:creationId xmlns:a16="http://schemas.microsoft.com/office/drawing/2014/main" id="{BDB901F6-A071-1A86-158F-8D2DCB0CE23D}"/>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F80EE9EF-B032-A60F-6B52-DF09C033BB62}"/>
              </a:ext>
            </a:extLst>
          </p:cNvPr>
          <p:cNvSpPr>
            <a:spLocks noGrp="1"/>
          </p:cNvSpPr>
          <p:nvPr>
            <p:ph type="sldNum" sz="quarter" idx="12"/>
          </p:nvPr>
        </p:nvSpPr>
        <p:spPr/>
        <p:txBody>
          <a:bodyPr/>
          <a:lstStyle/>
          <a:p>
            <a:fld id="{147D551A-C83B-4A73-9F4C-5A96101B8ECB}" type="slidenum">
              <a:rPr lang="cs-CZ" smtClean="0"/>
              <a:t>‹#›</a:t>
            </a:fld>
            <a:endParaRPr lang="cs-CZ"/>
          </a:p>
        </p:txBody>
      </p:sp>
    </p:spTree>
    <p:extLst>
      <p:ext uri="{BB962C8B-B14F-4D97-AF65-F5344CB8AC3E}">
        <p14:creationId xmlns:p14="http://schemas.microsoft.com/office/powerpoint/2010/main" val="3752461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a:extLst>
              <a:ext uri="{FF2B5EF4-FFF2-40B4-BE49-F238E27FC236}">
                <a16:creationId xmlns:a16="http://schemas.microsoft.com/office/drawing/2014/main" id="{E30EF817-E694-0177-37DE-4987C0AF70E6}"/>
              </a:ext>
            </a:extLst>
          </p:cNvPr>
          <p:cNvSpPr>
            <a:spLocks noGrp="1"/>
          </p:cNvSpPr>
          <p:nvPr>
            <p:ph type="title" orient="vert"/>
          </p:nvPr>
        </p:nvSpPr>
        <p:spPr>
          <a:xfrm>
            <a:off x="6543675" y="365125"/>
            <a:ext cx="1971675" cy="5811838"/>
          </a:xfrm>
        </p:spPr>
        <p:txBody>
          <a:bodyPr vert="eaVert"/>
          <a:lstStyle/>
          <a:p>
            <a:r>
              <a:rPr lang="cs-CZ"/>
              <a:t>Kliknutím lze upravit styl.</a:t>
            </a:r>
          </a:p>
        </p:txBody>
      </p:sp>
      <p:sp>
        <p:nvSpPr>
          <p:cNvPr id="3" name="Zástupný symbol pro svislý text 2">
            <a:extLst>
              <a:ext uri="{FF2B5EF4-FFF2-40B4-BE49-F238E27FC236}">
                <a16:creationId xmlns:a16="http://schemas.microsoft.com/office/drawing/2014/main" id="{F3DDBCD5-1E2B-239E-4BFA-F6FA2286496A}"/>
              </a:ext>
            </a:extLst>
          </p:cNvPr>
          <p:cNvSpPr>
            <a:spLocks noGrp="1"/>
          </p:cNvSpPr>
          <p:nvPr>
            <p:ph type="body" orient="vert" idx="1"/>
          </p:nvPr>
        </p:nvSpPr>
        <p:spPr>
          <a:xfrm>
            <a:off x="628650" y="365125"/>
            <a:ext cx="5800725" cy="5811838"/>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88A719A2-4F3D-BE39-17C0-BC905032AF0E}"/>
              </a:ext>
            </a:extLst>
          </p:cNvPr>
          <p:cNvSpPr>
            <a:spLocks noGrp="1"/>
          </p:cNvSpPr>
          <p:nvPr>
            <p:ph type="dt" sz="half" idx="10"/>
          </p:nvPr>
        </p:nvSpPr>
        <p:spPr/>
        <p:txBody>
          <a:bodyPr/>
          <a:lstStyle/>
          <a:p>
            <a:fld id="{0F66DF75-55BA-4E62-B2C6-6BFA65AEF81B}" type="datetimeFigureOut">
              <a:rPr lang="cs-CZ" smtClean="0"/>
              <a:t>30.09.2026</a:t>
            </a:fld>
            <a:endParaRPr lang="cs-CZ"/>
          </a:p>
        </p:txBody>
      </p:sp>
      <p:sp>
        <p:nvSpPr>
          <p:cNvPr id="5" name="Zástupný symbol pro zápatí 4">
            <a:extLst>
              <a:ext uri="{FF2B5EF4-FFF2-40B4-BE49-F238E27FC236}">
                <a16:creationId xmlns:a16="http://schemas.microsoft.com/office/drawing/2014/main" id="{516BC8BC-495D-9C0A-0470-0996D0D366ED}"/>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7DA6AC61-9D14-1051-35D0-042753C56A50}"/>
              </a:ext>
            </a:extLst>
          </p:cNvPr>
          <p:cNvSpPr>
            <a:spLocks noGrp="1"/>
          </p:cNvSpPr>
          <p:nvPr>
            <p:ph type="sldNum" sz="quarter" idx="12"/>
          </p:nvPr>
        </p:nvSpPr>
        <p:spPr/>
        <p:txBody>
          <a:bodyPr/>
          <a:lstStyle/>
          <a:p>
            <a:fld id="{147D551A-C83B-4A73-9F4C-5A96101B8ECB}" type="slidenum">
              <a:rPr lang="cs-CZ" smtClean="0"/>
              <a:t>‹#›</a:t>
            </a:fld>
            <a:endParaRPr lang="cs-CZ"/>
          </a:p>
        </p:txBody>
      </p:sp>
    </p:spTree>
    <p:extLst>
      <p:ext uri="{BB962C8B-B14F-4D97-AF65-F5344CB8AC3E}">
        <p14:creationId xmlns:p14="http://schemas.microsoft.com/office/powerpoint/2010/main" val="24517338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7B0E75EC-765C-79A9-8713-17F2AD4A3D72}"/>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text 2">
            <a:extLst>
              <a:ext uri="{FF2B5EF4-FFF2-40B4-BE49-F238E27FC236}">
                <a16:creationId xmlns:a16="http://schemas.microsoft.com/office/drawing/2014/main" id="{B2C8A45A-4612-BA41-41D4-21BA8B9307C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9B7521C7-F610-BFD4-2149-A179A14974AC}"/>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66DF75-55BA-4E62-B2C6-6BFA65AEF81B}" type="datetimeFigureOut">
              <a:rPr lang="cs-CZ" smtClean="0"/>
              <a:t>30.09.2026</a:t>
            </a:fld>
            <a:endParaRPr lang="cs-CZ"/>
          </a:p>
        </p:txBody>
      </p:sp>
      <p:sp>
        <p:nvSpPr>
          <p:cNvPr id="5" name="Zástupný symbol pro zápatí 4">
            <a:extLst>
              <a:ext uri="{FF2B5EF4-FFF2-40B4-BE49-F238E27FC236}">
                <a16:creationId xmlns:a16="http://schemas.microsoft.com/office/drawing/2014/main" id="{6771A156-EA49-3803-3533-F32BFB5E1C8A}"/>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cs-CZ"/>
          </a:p>
        </p:txBody>
      </p:sp>
      <p:sp>
        <p:nvSpPr>
          <p:cNvPr id="6" name="Zástupný symbol pro číslo snímku 5">
            <a:extLst>
              <a:ext uri="{FF2B5EF4-FFF2-40B4-BE49-F238E27FC236}">
                <a16:creationId xmlns:a16="http://schemas.microsoft.com/office/drawing/2014/main" id="{D0AA56E8-40AA-916A-1F26-8C3E6FD92D63}"/>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47D551A-C83B-4A73-9F4C-5A96101B8ECB}" type="slidenum">
              <a:rPr lang="cs-CZ" smtClean="0"/>
              <a:t>‹#›</a:t>
            </a:fld>
            <a:endParaRPr lang="cs-CZ"/>
          </a:p>
        </p:txBody>
      </p:sp>
    </p:spTree>
    <p:extLst>
      <p:ext uri="{BB962C8B-B14F-4D97-AF65-F5344CB8AC3E}">
        <p14:creationId xmlns:p14="http://schemas.microsoft.com/office/powerpoint/2010/main" val="313055092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cs-CZ"/>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blatensko.cz/mas/optak_vyzva_1.php" TargetMode="External"/><Relationship Id="rId2" Type="http://schemas.openxmlformats.org/officeDocument/2006/relationships/hyperlink" Target="mailto:ptacnikova@blatensko.eu"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apiagentura.gov.cz/wp-content/uploads/2026/04/priloha-c.-3-vymezeni-zpusobilych-vydaju.pdf"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hyperlink" Target="https://optak.gov.cz/technologie-pro-mas-clld-vyzva-ii/a-610/" TargetMode="External"/><Relationship Id="rId2" Type="http://schemas.openxmlformats.org/officeDocument/2006/relationships/hyperlink" Target="https://apiagentura.gov.cz/wp-content/uploads/2024/11/ms21-up-s4-p25-ovladani-portalu-iskp21-v1.pdf"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optak.gov.cz/metodika/a-7/"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ptacnikova@blatensko.e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609601"/>
            <a:ext cx="7772400" cy="3035423"/>
          </a:xfrm>
        </p:spPr>
        <p:txBody>
          <a:bodyPr/>
          <a:lstStyle/>
          <a:p>
            <a:pPr algn="l"/>
            <a:r>
              <a:rPr lang="cs-CZ" sz="4000" dirty="0"/>
              <a:t>1. Výzva</a:t>
            </a:r>
            <a:br>
              <a:rPr lang="cs-CZ" sz="4000" dirty="0"/>
            </a:br>
            <a:br>
              <a:rPr lang="cs-CZ" sz="4000" dirty="0"/>
            </a:br>
            <a:r>
              <a:rPr lang="cs-CZ" sz="3600" dirty="0"/>
              <a:t>Operačního programu Technologie a aplikace pro konkurenceschopnost (OP TAK)</a:t>
            </a:r>
          </a:p>
        </p:txBody>
      </p:sp>
      <p:pic>
        <p:nvPicPr>
          <p:cNvPr id="4" name="Obrázek 3"/>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6084168" y="4158372"/>
            <a:ext cx="632895" cy="576064"/>
          </a:xfrm>
          <a:prstGeom prst="rect">
            <a:avLst/>
          </a:prstGeom>
        </p:spPr>
      </p:pic>
      <p:pic>
        <p:nvPicPr>
          <p:cNvPr id="5" name="Obrázek 4">
            <a:extLst>
              <a:ext uri="{FF2B5EF4-FFF2-40B4-BE49-F238E27FC236}">
                <a16:creationId xmlns:a16="http://schemas.microsoft.com/office/drawing/2014/main" id="{6CD59269-8917-45AB-ABF9-85B9772F3831}"/>
              </a:ext>
            </a:extLst>
          </p:cNvPr>
          <p:cNvPicPr>
            <a:picLocks noChangeAspect="1"/>
          </p:cNvPicPr>
          <p:nvPr/>
        </p:nvPicPr>
        <p:blipFill>
          <a:blip r:embed="rId3"/>
          <a:stretch>
            <a:fillRect/>
          </a:stretch>
        </p:blipFill>
        <p:spPr>
          <a:xfrm>
            <a:off x="1907704" y="5733256"/>
            <a:ext cx="4985596" cy="684000"/>
          </a:xfrm>
          <a:prstGeom prst="rect">
            <a:avLst/>
          </a:prstGeom>
        </p:spPr>
      </p:pic>
      <p:sp>
        <p:nvSpPr>
          <p:cNvPr id="6" name="TextovéPole 5">
            <a:extLst>
              <a:ext uri="{FF2B5EF4-FFF2-40B4-BE49-F238E27FC236}">
                <a16:creationId xmlns:a16="http://schemas.microsoft.com/office/drawing/2014/main" id="{DF14E30E-3A43-9E05-FF10-218591926487}"/>
              </a:ext>
            </a:extLst>
          </p:cNvPr>
          <p:cNvSpPr txBox="1"/>
          <p:nvPr/>
        </p:nvSpPr>
        <p:spPr>
          <a:xfrm>
            <a:off x="899592" y="4365104"/>
            <a:ext cx="4320480" cy="369332"/>
          </a:xfrm>
          <a:prstGeom prst="rect">
            <a:avLst/>
          </a:prstGeom>
          <a:noFill/>
        </p:spPr>
        <p:txBody>
          <a:bodyPr wrap="square" rtlCol="0">
            <a:spAutoFit/>
          </a:bodyPr>
          <a:lstStyle/>
          <a:p>
            <a:r>
              <a:rPr lang="cs-CZ" dirty="0"/>
              <a:t>Místní akční skupina Blatensko, o.p.s.</a:t>
            </a:r>
          </a:p>
        </p:txBody>
      </p:sp>
    </p:spTree>
    <p:extLst>
      <p:ext uri="{BB962C8B-B14F-4D97-AF65-F5344CB8AC3E}">
        <p14:creationId xmlns:p14="http://schemas.microsoft.com/office/powerpoint/2010/main" val="1185683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95536" y="188640"/>
            <a:ext cx="8229600" cy="1195536"/>
          </a:xfrm>
        </p:spPr>
        <p:txBody>
          <a:bodyPr/>
          <a:lstStyle/>
          <a:p>
            <a:r>
              <a:rPr lang="cs-CZ" b="1" dirty="0"/>
              <a:t>Základní údaje</a:t>
            </a:r>
            <a:endParaRPr lang="cs-CZ" dirty="0"/>
          </a:p>
        </p:txBody>
      </p:sp>
      <p:sp>
        <p:nvSpPr>
          <p:cNvPr id="3" name="Zástupný symbol pro obsah 2"/>
          <p:cNvSpPr>
            <a:spLocks noGrp="1"/>
          </p:cNvSpPr>
          <p:nvPr>
            <p:ph idx="1"/>
          </p:nvPr>
        </p:nvSpPr>
        <p:spPr>
          <a:xfrm>
            <a:off x="457200" y="1340768"/>
            <a:ext cx="8229600" cy="4608513"/>
          </a:xfrm>
        </p:spPr>
        <p:txBody>
          <a:bodyPr>
            <a:normAutofit fontScale="85000" lnSpcReduction="20000"/>
          </a:bodyPr>
          <a:lstStyle/>
          <a:p>
            <a:r>
              <a:rPr lang="cs-CZ" dirty="0">
                <a:solidFill>
                  <a:schemeClr val="tx1">
                    <a:lumMod val="65000"/>
                    <a:lumOff val="35000"/>
                  </a:schemeClr>
                </a:solidFill>
              </a:rPr>
              <a:t>Alokace výzvy: </a:t>
            </a:r>
            <a:r>
              <a:rPr lang="cs-CZ" b="1" dirty="0">
                <a:solidFill>
                  <a:schemeClr val="tx1">
                    <a:lumMod val="65000"/>
                    <a:lumOff val="35000"/>
                  </a:schemeClr>
                </a:solidFill>
              </a:rPr>
              <a:t>1 500 000 Kč = CZV 3 000 000 Kč</a:t>
            </a:r>
          </a:p>
          <a:p>
            <a:r>
              <a:rPr lang="cs-CZ" dirty="0">
                <a:solidFill>
                  <a:schemeClr val="tx1">
                    <a:lumMod val="65000"/>
                    <a:lumOff val="35000"/>
                  </a:schemeClr>
                </a:solidFill>
              </a:rPr>
              <a:t>Vyhlášení výzvy: </a:t>
            </a:r>
            <a:r>
              <a:rPr lang="cs-CZ" b="1" dirty="0">
                <a:solidFill>
                  <a:schemeClr val="tx1">
                    <a:lumMod val="65000"/>
                    <a:lumOff val="35000"/>
                  </a:schemeClr>
                </a:solidFill>
              </a:rPr>
              <a:t>14.8.2026 16:00 hod.</a:t>
            </a:r>
          </a:p>
          <a:p>
            <a:r>
              <a:rPr lang="pl-PL" dirty="0">
                <a:solidFill>
                  <a:schemeClr val="tx1">
                    <a:lumMod val="65000"/>
                    <a:lumOff val="35000"/>
                  </a:schemeClr>
                </a:solidFill>
              </a:rPr>
              <a:t>Příjem projektových záměrů</a:t>
            </a:r>
            <a:r>
              <a:rPr lang="pl-PL" b="1" dirty="0">
                <a:solidFill>
                  <a:schemeClr val="tx1">
                    <a:lumMod val="65000"/>
                    <a:lumOff val="35000"/>
                  </a:schemeClr>
                </a:solidFill>
              </a:rPr>
              <a:t>: od 14. 8. 2026 do 14. 9. 2026 do 12:00 hod. Na email: </a:t>
            </a:r>
            <a:r>
              <a:rPr lang="pl-PL" b="1" dirty="0">
                <a:solidFill>
                  <a:schemeClr val="tx1">
                    <a:lumMod val="65000"/>
                    <a:lumOff val="35000"/>
                  </a:schemeClr>
                </a:solidFill>
                <a:hlinkClick r:id="rId2"/>
              </a:rPr>
              <a:t>ptacnikova@blatensko.eu</a:t>
            </a:r>
            <a:endParaRPr lang="pl-PL" b="1" dirty="0">
              <a:solidFill>
                <a:schemeClr val="tx1">
                  <a:lumMod val="65000"/>
                  <a:lumOff val="35000"/>
                </a:schemeClr>
              </a:solidFill>
            </a:endParaRPr>
          </a:p>
          <a:p>
            <a:r>
              <a:rPr lang="cs-CZ" dirty="0">
                <a:solidFill>
                  <a:schemeClr val="tx1">
                    <a:lumMod val="65000"/>
                    <a:lumOff val="35000"/>
                  </a:schemeClr>
                </a:solidFill>
              </a:rPr>
              <a:t>Termín podání projektového záměru do výzvy ŘO pro CLLD</a:t>
            </a:r>
            <a:r>
              <a:rPr lang="cs-CZ" b="1" dirty="0">
                <a:solidFill>
                  <a:schemeClr val="tx1">
                    <a:lumMod val="65000"/>
                    <a:lumOff val="35000"/>
                  </a:schemeClr>
                </a:solidFill>
              </a:rPr>
              <a:t>: do 60 kalendářních dnů od vydání Vyjádření o souladu projektového záměru se SCLLD MAS Blatensko, o.p.s.</a:t>
            </a:r>
          </a:p>
          <a:p>
            <a:r>
              <a:rPr lang="cs-CZ" dirty="0">
                <a:solidFill>
                  <a:schemeClr val="tx1">
                    <a:lumMod val="65000"/>
                    <a:lumOff val="35000"/>
                  </a:schemeClr>
                </a:solidFill>
              </a:rPr>
              <a:t>Územní vymezení: </a:t>
            </a:r>
            <a:r>
              <a:rPr lang="cs-CZ" b="1" dirty="0">
                <a:solidFill>
                  <a:schemeClr val="tx1">
                    <a:lumMod val="65000"/>
                    <a:lumOff val="35000"/>
                  </a:schemeClr>
                </a:solidFill>
              </a:rPr>
              <a:t>území MAS Blatensko</a:t>
            </a:r>
          </a:p>
          <a:p>
            <a:r>
              <a:rPr lang="pt-BR" dirty="0">
                <a:solidFill>
                  <a:schemeClr val="tx1">
                    <a:lumMod val="65000"/>
                    <a:lumOff val="35000"/>
                  </a:schemeClr>
                </a:solidFill>
              </a:rPr>
              <a:t>Potřebné informace: </a:t>
            </a:r>
            <a:r>
              <a:rPr lang="pt-BR" b="1" dirty="0">
                <a:solidFill>
                  <a:schemeClr val="tx1">
                    <a:lumMod val="65000"/>
                    <a:lumOff val="35000"/>
                  </a:schemeClr>
                </a:solidFill>
              </a:rPr>
              <a:t>kancelář MAS; </a:t>
            </a:r>
            <a:r>
              <a:rPr lang="pt-BR" b="1" dirty="0">
                <a:solidFill>
                  <a:schemeClr val="tx1">
                    <a:lumMod val="65000"/>
                    <a:lumOff val="35000"/>
                  </a:schemeClr>
                </a:solidFill>
                <a:hlinkClick r:id="rId3"/>
              </a:rPr>
              <a:t>https://www.blatensko.cz/mas/optak_vyzva_1.php</a:t>
            </a:r>
            <a:endParaRPr lang="cs-CZ" b="1" dirty="0">
              <a:solidFill>
                <a:schemeClr val="tx1">
                  <a:lumMod val="65000"/>
                  <a:lumOff val="35000"/>
                </a:schemeClr>
              </a:solidFill>
            </a:endParaRPr>
          </a:p>
          <a:p>
            <a:r>
              <a:rPr lang="cs-CZ" dirty="0">
                <a:solidFill>
                  <a:schemeClr val="tx1">
                    <a:lumMod val="65000"/>
                    <a:lumOff val="35000"/>
                  </a:schemeClr>
                </a:solidFill>
              </a:rPr>
              <a:t>Komunikační nástroj</a:t>
            </a:r>
            <a:r>
              <a:rPr lang="cs-CZ" b="1" dirty="0">
                <a:solidFill>
                  <a:schemeClr val="tx1">
                    <a:lumMod val="65000"/>
                    <a:lumOff val="35000"/>
                  </a:schemeClr>
                </a:solidFill>
              </a:rPr>
              <a:t>: MS 2021+, NUTNÁ REGISTRACE ŽADATELE</a:t>
            </a:r>
          </a:p>
          <a:p>
            <a:r>
              <a:rPr lang="cs-CZ" dirty="0">
                <a:solidFill>
                  <a:schemeClr val="tx1">
                    <a:lumMod val="65000"/>
                    <a:lumOff val="35000"/>
                  </a:schemeClr>
                </a:solidFill>
              </a:rPr>
              <a:t>Výše způsobilých výdajů</a:t>
            </a:r>
            <a:r>
              <a:rPr lang="cs-CZ" b="1" dirty="0">
                <a:solidFill>
                  <a:schemeClr val="tx1">
                    <a:lumMod val="65000"/>
                    <a:lumOff val="35000"/>
                  </a:schemeClr>
                </a:solidFill>
              </a:rPr>
              <a:t>: min. 250 000 Kč, max. 2 999 999 Kč</a:t>
            </a:r>
          </a:p>
          <a:p>
            <a:r>
              <a:rPr lang="cs-CZ" dirty="0">
                <a:solidFill>
                  <a:schemeClr val="tx1">
                    <a:lumMod val="65000"/>
                    <a:lumOff val="35000"/>
                  </a:schemeClr>
                </a:solidFill>
              </a:rPr>
              <a:t>Za danou výzvu je možné podat pouze jeden projektový záměr</a:t>
            </a:r>
            <a:endParaRPr lang="cs-CZ" dirty="0">
              <a:solidFill>
                <a:schemeClr val="tx1"/>
              </a:solidFill>
            </a:endParaRPr>
          </a:p>
          <a:p>
            <a:r>
              <a:rPr lang="cs-CZ" b="1" dirty="0">
                <a:solidFill>
                  <a:schemeClr val="tx1">
                    <a:lumMod val="65000"/>
                    <a:lumOff val="35000"/>
                  </a:schemeClr>
                </a:solidFill>
              </a:rPr>
              <a:t>Předložení žádosti o dotaci do ISKP </a:t>
            </a:r>
            <a:r>
              <a:rPr lang="cs-CZ" dirty="0">
                <a:solidFill>
                  <a:schemeClr val="tx1">
                    <a:lumMod val="65000"/>
                    <a:lumOff val="35000"/>
                  </a:schemeClr>
                </a:solidFill>
              </a:rPr>
              <a:t>od 1.9.2026 od 10 hodin do 30.11.2026</a:t>
            </a:r>
          </a:p>
          <a:p>
            <a:r>
              <a:rPr lang="cs-CZ" dirty="0">
                <a:solidFill>
                  <a:schemeClr val="tx1">
                    <a:lumMod val="65000"/>
                    <a:lumOff val="35000"/>
                  </a:schemeClr>
                </a:solidFill>
              </a:rPr>
              <a:t>Realizace projektu: </a:t>
            </a:r>
            <a:r>
              <a:rPr lang="cs-CZ" b="1" dirty="0">
                <a:solidFill>
                  <a:schemeClr val="tx1">
                    <a:lumMod val="65000"/>
                    <a:lumOff val="35000"/>
                  </a:schemeClr>
                </a:solidFill>
              </a:rPr>
              <a:t>zahájení po zaregistrování projektu v MS 2021+, datum ukončení fyzické realizace projektu  do 31. 8. 2028</a:t>
            </a:r>
          </a:p>
        </p:txBody>
      </p:sp>
      <p:pic>
        <p:nvPicPr>
          <p:cNvPr id="5" name="Obrázek 4">
            <a:extLst>
              <a:ext uri="{FF2B5EF4-FFF2-40B4-BE49-F238E27FC236}">
                <a16:creationId xmlns:a16="http://schemas.microsoft.com/office/drawing/2014/main" id="{85EED662-FDBB-00D6-FF7A-77BC6CFE966B}"/>
              </a:ext>
            </a:extLst>
          </p:cNvPr>
          <p:cNvPicPr>
            <a:picLocks noChangeAspect="1"/>
          </p:cNvPicPr>
          <p:nvPr/>
        </p:nvPicPr>
        <p:blipFill>
          <a:blip r:embed="rId4"/>
          <a:stretch>
            <a:fillRect/>
          </a:stretch>
        </p:blipFill>
        <p:spPr>
          <a:xfrm>
            <a:off x="1979712" y="5877272"/>
            <a:ext cx="4343400" cy="595630"/>
          </a:xfrm>
          <a:prstGeom prst="rect">
            <a:avLst/>
          </a:prstGeom>
        </p:spPr>
      </p:pic>
    </p:spTree>
    <p:extLst>
      <p:ext uri="{BB962C8B-B14F-4D97-AF65-F5344CB8AC3E}">
        <p14:creationId xmlns:p14="http://schemas.microsoft.com/office/powerpoint/2010/main" val="32017651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95536" y="188640"/>
            <a:ext cx="8229600" cy="864096"/>
          </a:xfrm>
        </p:spPr>
        <p:txBody>
          <a:bodyPr/>
          <a:lstStyle/>
          <a:p>
            <a:r>
              <a:rPr lang="cs-CZ" b="1" dirty="0"/>
              <a:t>Zacílení podpory</a:t>
            </a:r>
            <a:endParaRPr lang="cs-CZ" dirty="0"/>
          </a:p>
        </p:txBody>
      </p:sp>
      <p:sp>
        <p:nvSpPr>
          <p:cNvPr id="3" name="Zástupný symbol pro obsah 2"/>
          <p:cNvSpPr>
            <a:spLocks noGrp="1"/>
          </p:cNvSpPr>
          <p:nvPr>
            <p:ph idx="1"/>
          </p:nvPr>
        </p:nvSpPr>
        <p:spPr>
          <a:xfrm>
            <a:off x="457200" y="1124744"/>
            <a:ext cx="8229600" cy="4824537"/>
          </a:xfrm>
        </p:spPr>
        <p:txBody>
          <a:bodyPr>
            <a:normAutofit fontScale="62500" lnSpcReduction="20000"/>
          </a:bodyPr>
          <a:lstStyle/>
          <a:p>
            <a:pPr marL="0" indent="0">
              <a:lnSpc>
                <a:spcPct val="120000"/>
              </a:lnSpc>
              <a:buNone/>
            </a:pPr>
            <a:r>
              <a:rPr lang="pl-PL" sz="2600" b="1" dirty="0">
                <a:solidFill>
                  <a:schemeClr val="tx1">
                    <a:lumMod val="65000"/>
                    <a:lumOff val="35000"/>
                  </a:schemeClr>
                </a:solidFill>
              </a:rPr>
              <a:t>Žadatel: </a:t>
            </a:r>
            <a:r>
              <a:rPr lang="pl-PL" sz="2600" dirty="0">
                <a:solidFill>
                  <a:schemeClr val="tx1">
                    <a:lumMod val="65000"/>
                    <a:lumOff val="35000"/>
                  </a:schemeClr>
                </a:solidFill>
              </a:rPr>
              <a:t>Malý a střední podnik</a:t>
            </a:r>
          </a:p>
          <a:p>
            <a:pPr marL="0" indent="0">
              <a:lnSpc>
                <a:spcPct val="120000"/>
              </a:lnSpc>
              <a:buNone/>
            </a:pPr>
            <a:r>
              <a:rPr lang="cs-CZ" sz="2600" b="1" dirty="0">
                <a:solidFill>
                  <a:schemeClr val="tx1">
                    <a:lumMod val="65000"/>
                    <a:lumOff val="35000"/>
                  </a:schemeClr>
                </a:solidFill>
              </a:rPr>
              <a:t>Míra podpory</a:t>
            </a:r>
            <a:r>
              <a:rPr lang="cs-CZ" sz="2600" dirty="0">
                <a:solidFill>
                  <a:schemeClr val="tx1">
                    <a:lumMod val="65000"/>
                    <a:lumOff val="35000"/>
                  </a:schemeClr>
                </a:solidFill>
              </a:rPr>
              <a:t>: 50%výdajů,ze kterých je stanovena dotace</a:t>
            </a:r>
          </a:p>
          <a:p>
            <a:pPr marL="0" indent="0">
              <a:lnSpc>
                <a:spcPct val="120000"/>
              </a:lnSpc>
              <a:buNone/>
            </a:pPr>
            <a:r>
              <a:rPr lang="cs-CZ" sz="2600" b="1" dirty="0">
                <a:solidFill>
                  <a:schemeClr val="tx1">
                    <a:lumMod val="65000"/>
                    <a:lumOff val="35000"/>
                  </a:schemeClr>
                </a:solidFill>
              </a:rPr>
              <a:t>Financování realizace projektu: </a:t>
            </a:r>
            <a:r>
              <a:rPr lang="cs-CZ" sz="2600" dirty="0">
                <a:solidFill>
                  <a:schemeClr val="tx1">
                    <a:lumMod val="65000"/>
                    <a:lumOff val="35000"/>
                  </a:schemeClr>
                </a:solidFill>
              </a:rPr>
              <a:t>Žadatel zabezpečuje nejprve z vlastních zdrojů</a:t>
            </a:r>
          </a:p>
          <a:p>
            <a:pPr marL="0" indent="0">
              <a:lnSpc>
                <a:spcPct val="120000"/>
              </a:lnSpc>
              <a:buNone/>
            </a:pPr>
            <a:r>
              <a:rPr lang="cs-CZ" sz="2600" b="1" dirty="0">
                <a:solidFill>
                  <a:schemeClr val="tx1">
                    <a:lumMod val="65000"/>
                    <a:lumOff val="35000"/>
                  </a:schemeClr>
                </a:solidFill>
              </a:rPr>
              <a:t>Oblasti podpory: </a:t>
            </a:r>
          </a:p>
          <a:p>
            <a:pPr marL="0" indent="0">
              <a:lnSpc>
                <a:spcPct val="120000"/>
              </a:lnSpc>
              <a:buNone/>
            </a:pPr>
            <a:r>
              <a:rPr lang="cs-CZ" sz="2600" dirty="0">
                <a:solidFill>
                  <a:schemeClr val="tx1">
                    <a:lumMod val="65000"/>
                    <a:lumOff val="35000"/>
                  </a:schemeClr>
                </a:solidFill>
              </a:rPr>
              <a:t>Podpora je zaměřena na pořízení nových technologických zařízení a vybavení vč. potřebné infrastruktury, dále pořízení výrobních strojů a zařízení, které nejen zvýší technologickou úroveň MSP a jejich konkurenceschopnost, ale také digitalizaci a automatizaci výroby a zefektivní poskytování služeb nebo vytvoří podmínky pro jejich zavedení.</a:t>
            </a:r>
          </a:p>
          <a:p>
            <a:pPr marL="0" indent="0">
              <a:lnSpc>
                <a:spcPct val="120000"/>
              </a:lnSpc>
              <a:buNone/>
            </a:pPr>
            <a:r>
              <a:rPr lang="pt-BR" sz="2600" dirty="0">
                <a:solidFill>
                  <a:schemeClr val="tx1">
                    <a:lumMod val="65000"/>
                    <a:lumOff val="35000"/>
                  </a:schemeClr>
                </a:solidFill>
              </a:rPr>
              <a:t>Jedná se o následující aktivity:</a:t>
            </a:r>
          </a:p>
          <a:p>
            <a:pPr marL="0" indent="0">
              <a:lnSpc>
                <a:spcPct val="120000"/>
              </a:lnSpc>
              <a:buNone/>
            </a:pPr>
            <a:r>
              <a:rPr lang="cs-CZ" sz="2600" b="1" dirty="0">
                <a:solidFill>
                  <a:schemeClr val="tx1">
                    <a:lumMod val="65000"/>
                    <a:lumOff val="35000"/>
                  </a:schemeClr>
                </a:solidFill>
              </a:rPr>
              <a:t>a) Robotizace, automatizace, digitalizace</a:t>
            </a:r>
          </a:p>
          <a:p>
            <a:pPr marL="0" indent="0">
              <a:lnSpc>
                <a:spcPct val="120000"/>
              </a:lnSpc>
              <a:buNone/>
            </a:pPr>
            <a:r>
              <a:rPr lang="cs-CZ" sz="2600" b="1" dirty="0">
                <a:solidFill>
                  <a:schemeClr val="tx1">
                    <a:lumMod val="65000"/>
                    <a:lumOff val="35000"/>
                  </a:schemeClr>
                </a:solidFill>
              </a:rPr>
              <a:t>b) Web, </a:t>
            </a:r>
            <a:r>
              <a:rPr lang="cs-CZ" sz="2600" b="1" dirty="0" err="1">
                <a:solidFill>
                  <a:schemeClr val="tx1">
                    <a:lumMod val="65000"/>
                    <a:lumOff val="35000"/>
                  </a:schemeClr>
                </a:solidFill>
              </a:rPr>
              <a:t>cloud</a:t>
            </a:r>
            <a:endParaRPr lang="cs-CZ" sz="2600" b="1" dirty="0">
              <a:solidFill>
                <a:schemeClr val="tx1">
                  <a:lumMod val="65000"/>
                  <a:lumOff val="35000"/>
                </a:schemeClr>
              </a:solidFill>
            </a:endParaRPr>
          </a:p>
          <a:p>
            <a:pPr marL="0" indent="0">
              <a:lnSpc>
                <a:spcPct val="120000"/>
              </a:lnSpc>
              <a:buNone/>
            </a:pPr>
            <a:r>
              <a:rPr lang="cs-CZ" sz="2600" b="1" dirty="0">
                <a:solidFill>
                  <a:schemeClr val="tx1">
                    <a:lumMod val="65000"/>
                    <a:lumOff val="35000"/>
                  </a:schemeClr>
                </a:solidFill>
              </a:rPr>
              <a:t>c) Komunikační a identifikační infrastruktura, kybernetická bezpečnost</a:t>
            </a:r>
          </a:p>
          <a:p>
            <a:pPr marL="0" indent="0">
              <a:lnSpc>
                <a:spcPct val="120000"/>
              </a:lnSpc>
              <a:buNone/>
            </a:pPr>
            <a:r>
              <a:rPr lang="cs-CZ" sz="2600" b="1" dirty="0">
                <a:solidFill>
                  <a:schemeClr val="tx1">
                    <a:lumMod val="65000"/>
                    <a:lumOff val="35000"/>
                  </a:schemeClr>
                </a:solidFill>
              </a:rPr>
              <a:t>d) Vybavení automatizované či modulární prodejny a pořízení výdejních boxů 24/7</a:t>
            </a:r>
          </a:p>
          <a:p>
            <a:pPr marL="0" indent="0">
              <a:lnSpc>
                <a:spcPct val="120000"/>
              </a:lnSpc>
              <a:buNone/>
            </a:pPr>
            <a:r>
              <a:rPr lang="cs-CZ" sz="2600" b="1" dirty="0">
                <a:solidFill>
                  <a:schemeClr val="tx1">
                    <a:lumMod val="65000"/>
                    <a:lumOff val="35000"/>
                  </a:schemeClr>
                </a:solidFill>
              </a:rPr>
              <a:t>Způsobilé výdaje:</a:t>
            </a:r>
          </a:p>
          <a:p>
            <a:pPr marL="0" indent="0">
              <a:lnSpc>
                <a:spcPct val="120000"/>
              </a:lnSpc>
              <a:buNone/>
            </a:pPr>
            <a:r>
              <a:rPr lang="cs-CZ" dirty="0">
                <a:hlinkClick r:id="rId2"/>
              </a:rPr>
              <a:t>https://apiagentura.gov.cz/wp-content/uploads/2026/04/priloha-c.-3-vymezeni-zpusobilych-vydaju.pdf</a:t>
            </a:r>
            <a:endParaRPr lang="cs-CZ" dirty="0"/>
          </a:p>
          <a:p>
            <a:pPr marL="0" indent="0">
              <a:lnSpc>
                <a:spcPct val="120000"/>
              </a:lnSpc>
              <a:buNone/>
            </a:pPr>
            <a:endParaRPr lang="cs-CZ" dirty="0"/>
          </a:p>
        </p:txBody>
      </p:sp>
      <p:pic>
        <p:nvPicPr>
          <p:cNvPr id="5" name="Obrázek 4">
            <a:extLst>
              <a:ext uri="{FF2B5EF4-FFF2-40B4-BE49-F238E27FC236}">
                <a16:creationId xmlns:a16="http://schemas.microsoft.com/office/drawing/2014/main" id="{4ED4C311-4504-81E2-D46D-EDA72F3D44FD}"/>
              </a:ext>
            </a:extLst>
          </p:cNvPr>
          <p:cNvPicPr>
            <a:picLocks noChangeAspect="1"/>
          </p:cNvPicPr>
          <p:nvPr/>
        </p:nvPicPr>
        <p:blipFill>
          <a:blip r:embed="rId3"/>
          <a:stretch>
            <a:fillRect/>
          </a:stretch>
        </p:blipFill>
        <p:spPr>
          <a:xfrm>
            <a:off x="2267744" y="5949281"/>
            <a:ext cx="4343400" cy="595630"/>
          </a:xfrm>
          <a:prstGeom prst="rect">
            <a:avLst/>
          </a:prstGeom>
        </p:spPr>
      </p:pic>
    </p:spTree>
    <p:extLst>
      <p:ext uri="{BB962C8B-B14F-4D97-AF65-F5344CB8AC3E}">
        <p14:creationId xmlns:p14="http://schemas.microsoft.com/office/powerpoint/2010/main" val="544522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95536" y="188640"/>
            <a:ext cx="8229600" cy="864096"/>
          </a:xfrm>
        </p:spPr>
        <p:txBody>
          <a:bodyPr/>
          <a:lstStyle/>
          <a:p>
            <a:r>
              <a:rPr lang="cs-CZ" b="1" dirty="0"/>
              <a:t>Podmínky projektu</a:t>
            </a:r>
            <a:endParaRPr lang="cs-CZ" dirty="0"/>
          </a:p>
        </p:txBody>
      </p:sp>
      <p:sp>
        <p:nvSpPr>
          <p:cNvPr id="3" name="Zástupný symbol pro obsah 2"/>
          <p:cNvSpPr>
            <a:spLocks noGrp="1"/>
          </p:cNvSpPr>
          <p:nvPr>
            <p:ph idx="1"/>
          </p:nvPr>
        </p:nvSpPr>
        <p:spPr>
          <a:xfrm>
            <a:off x="457200" y="1124744"/>
            <a:ext cx="8229600" cy="4824537"/>
          </a:xfrm>
        </p:spPr>
        <p:txBody>
          <a:bodyPr>
            <a:normAutofit/>
          </a:bodyPr>
          <a:lstStyle/>
          <a:p>
            <a:pPr>
              <a:buFont typeface="Wingdings" panose="05000000000000000000" pitchFamily="2" charset="2"/>
              <a:buChar char="Ø"/>
            </a:pPr>
            <a:r>
              <a:rPr lang="cs-CZ" sz="1800" b="1" dirty="0">
                <a:solidFill>
                  <a:schemeClr val="tx1">
                    <a:lumMod val="65000"/>
                    <a:lumOff val="35000"/>
                  </a:schemeClr>
                </a:solidFill>
              </a:rPr>
              <a:t>Udržitelnost projektu: </a:t>
            </a:r>
            <a:r>
              <a:rPr lang="cs-CZ" sz="1800" dirty="0">
                <a:solidFill>
                  <a:schemeClr val="tx1">
                    <a:lumMod val="65000"/>
                    <a:lumOff val="35000"/>
                  </a:schemeClr>
                </a:solidFill>
              </a:rPr>
              <a:t>Délka doby udržitelnosti projektuje 3 roky a je stanovena v Rozhodnutí o poskytnutí dotace.</a:t>
            </a:r>
          </a:p>
          <a:p>
            <a:pPr>
              <a:buFont typeface="Wingdings" panose="05000000000000000000" pitchFamily="2" charset="2"/>
              <a:buChar char="Ø"/>
            </a:pPr>
            <a:r>
              <a:rPr lang="cs-CZ" sz="1800" b="1" dirty="0">
                <a:solidFill>
                  <a:schemeClr val="tx1">
                    <a:lumMod val="65000"/>
                    <a:lumOff val="35000"/>
                  </a:schemeClr>
                </a:solidFill>
              </a:rPr>
              <a:t>Právní vztahy k nemovitostem v případě umístění technologií či vybavení: </a:t>
            </a:r>
            <a:r>
              <a:rPr lang="cs-CZ" sz="1800" dirty="0">
                <a:solidFill>
                  <a:schemeClr val="tx1">
                    <a:lumMod val="65000"/>
                    <a:lumOff val="35000"/>
                  </a:schemeClr>
                </a:solidFill>
              </a:rPr>
              <a:t>vlastnictví, nájem (žadatel doloží zajištění místa realizace), jiná práva (relevantní smluvní dokumentace, která opravňuje žadatele k výkonu jiných práv na nemovitostech)</a:t>
            </a:r>
          </a:p>
          <a:p>
            <a:pPr>
              <a:buFont typeface="Wingdings" panose="05000000000000000000" pitchFamily="2" charset="2"/>
              <a:buChar char="Ø"/>
            </a:pPr>
            <a:r>
              <a:rPr lang="cs-CZ" sz="1800" b="1" dirty="0">
                <a:solidFill>
                  <a:schemeClr val="tx1">
                    <a:lumMod val="65000"/>
                    <a:lumOff val="35000"/>
                  </a:schemeClr>
                </a:solidFill>
              </a:rPr>
              <a:t>Místo realizace projektu: nemusí být pouze jedno</a:t>
            </a:r>
            <a:r>
              <a:rPr lang="cs-CZ" sz="1800" dirty="0">
                <a:solidFill>
                  <a:schemeClr val="tx1">
                    <a:lumMod val="65000"/>
                    <a:lumOff val="35000"/>
                  </a:schemeClr>
                </a:solidFill>
              </a:rPr>
              <a:t>, provozovna žadatele na území MAS, tj. území, na kterém probíhá fyzická realizace a jsou uskutečňovány výdaje</a:t>
            </a:r>
          </a:p>
          <a:p>
            <a:pPr>
              <a:buFont typeface="Wingdings" panose="05000000000000000000" pitchFamily="2" charset="2"/>
              <a:buChar char="Ø"/>
            </a:pPr>
            <a:r>
              <a:rPr lang="cs-CZ" sz="1800" b="1" dirty="0">
                <a:solidFill>
                  <a:schemeClr val="tx1">
                    <a:lumMod val="65000"/>
                    <a:lumOff val="35000"/>
                  </a:schemeClr>
                </a:solidFill>
              </a:rPr>
              <a:t>Způsobilost výdajů </a:t>
            </a:r>
            <a:r>
              <a:rPr lang="cs-CZ" sz="1800" dirty="0">
                <a:solidFill>
                  <a:schemeClr val="tx1">
                    <a:lumMod val="65000"/>
                    <a:lumOff val="35000"/>
                  </a:schemeClr>
                </a:solidFill>
              </a:rPr>
              <a:t>–věcná způsobilost (splnění pravidel programu), přiměřenost (výdaje odpovídají cenám v místě a čase obvyklým v souladu s principy hospodárnosti, účelnosti a efektivnosti)</a:t>
            </a:r>
          </a:p>
          <a:p>
            <a:pPr>
              <a:buFont typeface="Wingdings" panose="05000000000000000000" pitchFamily="2" charset="2"/>
              <a:buChar char="Ø"/>
            </a:pPr>
            <a:r>
              <a:rPr lang="cs-CZ" sz="1800" b="1" dirty="0">
                <a:solidFill>
                  <a:schemeClr val="tx1">
                    <a:lumMod val="65000"/>
                    <a:lumOff val="35000"/>
                  </a:schemeClr>
                </a:solidFill>
              </a:rPr>
              <a:t>Zjednodušené metody vykazování </a:t>
            </a:r>
            <a:r>
              <a:rPr lang="cs-CZ" sz="1800" dirty="0">
                <a:solidFill>
                  <a:schemeClr val="tx1">
                    <a:lumMod val="65000"/>
                    <a:lumOff val="35000"/>
                  </a:schemeClr>
                </a:solidFill>
              </a:rPr>
              <a:t>–přímé náklady (dlouhodobý hmotný či nehmotný majetek, služby) a nepřímé náklady (7% paušální sazba)</a:t>
            </a:r>
          </a:p>
          <a:p>
            <a:pPr>
              <a:buFont typeface="Wingdings" panose="05000000000000000000" pitchFamily="2" charset="2"/>
              <a:buChar char="Ø"/>
            </a:pPr>
            <a:r>
              <a:rPr lang="cs-CZ" sz="1800" b="1" dirty="0">
                <a:solidFill>
                  <a:schemeClr val="tx1">
                    <a:lumMod val="65000"/>
                    <a:lumOff val="35000"/>
                  </a:schemeClr>
                </a:solidFill>
              </a:rPr>
              <a:t>Bodové hodnocení: </a:t>
            </a:r>
            <a:r>
              <a:rPr lang="cs-CZ" sz="1800" dirty="0">
                <a:solidFill>
                  <a:schemeClr val="tx1">
                    <a:lumMod val="65000"/>
                    <a:lumOff val="35000"/>
                  </a:schemeClr>
                </a:solidFill>
              </a:rPr>
              <a:t>Projektový záměr musí získat minimálně 35 bodů ze 70 v rámci hodnotících kritérií v hodnocení Výběrovou komisí</a:t>
            </a:r>
            <a:endParaRPr lang="cs-CZ" sz="1200" dirty="0">
              <a:solidFill>
                <a:schemeClr val="tx1">
                  <a:lumMod val="65000"/>
                  <a:lumOff val="35000"/>
                </a:schemeClr>
              </a:solidFill>
            </a:endParaRPr>
          </a:p>
        </p:txBody>
      </p:sp>
      <p:pic>
        <p:nvPicPr>
          <p:cNvPr id="5" name="Obrázek 4">
            <a:extLst>
              <a:ext uri="{FF2B5EF4-FFF2-40B4-BE49-F238E27FC236}">
                <a16:creationId xmlns:a16="http://schemas.microsoft.com/office/drawing/2014/main" id="{2D93D446-C69F-09E5-DF67-B2B4929CFAEB}"/>
              </a:ext>
            </a:extLst>
          </p:cNvPr>
          <p:cNvPicPr>
            <a:picLocks noChangeAspect="1"/>
          </p:cNvPicPr>
          <p:nvPr/>
        </p:nvPicPr>
        <p:blipFill>
          <a:blip r:embed="rId2"/>
          <a:stretch>
            <a:fillRect/>
          </a:stretch>
        </p:blipFill>
        <p:spPr>
          <a:xfrm>
            <a:off x="1979712" y="5805264"/>
            <a:ext cx="4343400" cy="595630"/>
          </a:xfrm>
          <a:prstGeom prst="rect">
            <a:avLst/>
          </a:prstGeom>
        </p:spPr>
      </p:pic>
    </p:spTree>
    <p:extLst>
      <p:ext uri="{BB962C8B-B14F-4D97-AF65-F5344CB8AC3E}">
        <p14:creationId xmlns:p14="http://schemas.microsoft.com/office/powerpoint/2010/main" val="3666403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332656"/>
            <a:ext cx="8229600" cy="720080"/>
          </a:xfrm>
        </p:spPr>
        <p:txBody>
          <a:bodyPr>
            <a:normAutofit/>
          </a:bodyPr>
          <a:lstStyle/>
          <a:p>
            <a:pPr algn="l"/>
            <a:r>
              <a:rPr lang="cs-CZ" b="1" dirty="0">
                <a:solidFill>
                  <a:schemeClr val="tx2"/>
                </a:solidFill>
              </a:rPr>
              <a:t>Hodnotící kritéria</a:t>
            </a:r>
          </a:p>
        </p:txBody>
      </p:sp>
      <p:graphicFrame>
        <p:nvGraphicFramePr>
          <p:cNvPr id="4" name="Zástupný symbol pro obsah 3"/>
          <p:cNvGraphicFramePr>
            <a:graphicFrameLocks noGrp="1"/>
          </p:cNvGraphicFramePr>
          <p:nvPr>
            <p:ph idx="1"/>
            <p:extLst>
              <p:ext uri="{D42A27DB-BD31-4B8C-83A1-F6EECF244321}">
                <p14:modId xmlns:p14="http://schemas.microsoft.com/office/powerpoint/2010/main" val="4240301191"/>
              </p:ext>
            </p:extLst>
          </p:nvPr>
        </p:nvGraphicFramePr>
        <p:xfrm>
          <a:off x="323528" y="1628799"/>
          <a:ext cx="7992888" cy="1981200"/>
        </p:xfrm>
        <a:graphic>
          <a:graphicData uri="http://schemas.openxmlformats.org/drawingml/2006/table">
            <a:tbl>
              <a:tblPr firstRow="1" bandRow="1">
                <a:tableStyleId>{5C22544A-7EE6-4342-B048-85BDC9FD1C3A}</a:tableStyleId>
              </a:tblPr>
              <a:tblGrid>
                <a:gridCol w="5976664">
                  <a:extLst>
                    <a:ext uri="{9D8B030D-6E8A-4147-A177-3AD203B41FA5}">
                      <a16:colId xmlns:a16="http://schemas.microsoft.com/office/drawing/2014/main" val="20000"/>
                    </a:ext>
                  </a:extLst>
                </a:gridCol>
                <a:gridCol w="2016224">
                  <a:extLst>
                    <a:ext uri="{9D8B030D-6E8A-4147-A177-3AD203B41FA5}">
                      <a16:colId xmlns:a16="http://schemas.microsoft.com/office/drawing/2014/main" val="20001"/>
                    </a:ext>
                  </a:extLst>
                </a:gridCol>
              </a:tblGrid>
              <a:tr h="274792">
                <a:tc>
                  <a:txBody>
                    <a:bodyPr/>
                    <a:lstStyle/>
                    <a:p>
                      <a:r>
                        <a:rPr lang="cs-CZ" sz="2000" dirty="0">
                          <a:latin typeface="+mj-lt"/>
                        </a:rPr>
                        <a:t>Preferenční kritéria</a:t>
                      </a:r>
                    </a:p>
                  </a:txBody>
                  <a:tcPr/>
                </a:tc>
                <a:tc>
                  <a:txBody>
                    <a:bodyPr/>
                    <a:lstStyle/>
                    <a:p>
                      <a:r>
                        <a:rPr lang="cs-CZ" sz="2000" dirty="0">
                          <a:latin typeface="+mj-lt"/>
                        </a:rPr>
                        <a:t>Max. bodů 70</a:t>
                      </a:r>
                    </a:p>
                  </a:txBody>
                  <a:tcPr/>
                </a:tc>
                <a:extLst>
                  <a:ext uri="{0D108BD9-81ED-4DB2-BD59-A6C34878D82A}">
                    <a16:rowId xmlns:a16="http://schemas.microsoft.com/office/drawing/2014/main" val="10000"/>
                  </a:ext>
                </a:extLst>
              </a:tr>
              <a:tr h="2747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2000" b="0" i="0" u="none" strike="noStrike" kern="1200" baseline="0" dirty="0">
                          <a:solidFill>
                            <a:schemeClr val="tx2"/>
                          </a:solidFill>
                          <a:latin typeface="+mj-lt"/>
                          <a:ea typeface="+mn-ea"/>
                          <a:cs typeface="+mn-cs"/>
                        </a:rPr>
                        <a:t>Prvožadatelé OP PIK, OP TAK 	</a:t>
                      </a:r>
                      <a:endParaRPr lang="cs-CZ" sz="2000" dirty="0">
                        <a:solidFill>
                          <a:schemeClr val="tx2"/>
                        </a:solidFill>
                        <a:latin typeface="+mj-lt"/>
                      </a:endParaRPr>
                    </a:p>
                  </a:txBody>
                  <a:tcPr/>
                </a:tc>
                <a:tc>
                  <a:txBody>
                    <a:bodyPr/>
                    <a:lstStyle/>
                    <a:p>
                      <a:pPr algn="ctr"/>
                      <a:r>
                        <a:rPr lang="cs-CZ" sz="2000" dirty="0">
                          <a:solidFill>
                            <a:schemeClr val="tx2"/>
                          </a:solidFill>
                          <a:latin typeface="+mj-lt"/>
                        </a:rPr>
                        <a:t>15</a:t>
                      </a:r>
                    </a:p>
                  </a:txBody>
                  <a:tcPr/>
                </a:tc>
                <a:extLst>
                  <a:ext uri="{0D108BD9-81ED-4DB2-BD59-A6C34878D82A}">
                    <a16:rowId xmlns:a16="http://schemas.microsoft.com/office/drawing/2014/main" val="10001"/>
                  </a:ext>
                </a:extLst>
              </a:tr>
              <a:tr h="274792">
                <a:tc>
                  <a:txBody>
                    <a:bodyPr/>
                    <a:lstStyle/>
                    <a:p>
                      <a:r>
                        <a:rPr lang="cs-CZ" sz="2000" dirty="0">
                          <a:solidFill>
                            <a:schemeClr val="tx2"/>
                          </a:solidFill>
                          <a:latin typeface="+mj-lt"/>
                        </a:rPr>
                        <a:t>Finanční náročnost projektu</a:t>
                      </a:r>
                    </a:p>
                  </a:txBody>
                  <a:tcPr/>
                </a:tc>
                <a:tc>
                  <a:txBody>
                    <a:bodyPr/>
                    <a:lstStyle/>
                    <a:p>
                      <a:pPr algn="ctr"/>
                      <a:r>
                        <a:rPr lang="cs-CZ" sz="2000" dirty="0">
                          <a:solidFill>
                            <a:schemeClr val="tx2"/>
                          </a:solidFill>
                          <a:latin typeface="+mj-lt"/>
                        </a:rPr>
                        <a:t>20</a:t>
                      </a:r>
                    </a:p>
                  </a:txBody>
                  <a:tcPr/>
                </a:tc>
                <a:extLst>
                  <a:ext uri="{0D108BD9-81ED-4DB2-BD59-A6C34878D82A}">
                    <a16:rowId xmlns:a16="http://schemas.microsoft.com/office/drawing/2014/main" val="10002"/>
                  </a:ext>
                </a:extLst>
              </a:tr>
              <a:tr h="274792">
                <a:tc>
                  <a:txBody>
                    <a:bodyPr/>
                    <a:lstStyle/>
                    <a:p>
                      <a:r>
                        <a:rPr lang="cs-CZ" sz="2000" dirty="0">
                          <a:solidFill>
                            <a:schemeClr val="tx2"/>
                          </a:solidFill>
                          <a:latin typeface="+mj-lt"/>
                        </a:rPr>
                        <a:t>Velikost podniku</a:t>
                      </a:r>
                    </a:p>
                  </a:txBody>
                  <a:tcPr/>
                </a:tc>
                <a:tc>
                  <a:txBody>
                    <a:bodyPr/>
                    <a:lstStyle/>
                    <a:p>
                      <a:pPr algn="ctr"/>
                      <a:r>
                        <a:rPr lang="cs-CZ" sz="2000" dirty="0">
                          <a:solidFill>
                            <a:schemeClr val="tx2"/>
                          </a:solidFill>
                          <a:latin typeface="+mj-lt"/>
                        </a:rPr>
                        <a:t>20</a:t>
                      </a:r>
                    </a:p>
                  </a:txBody>
                  <a:tcPr/>
                </a:tc>
                <a:extLst>
                  <a:ext uri="{0D108BD9-81ED-4DB2-BD59-A6C34878D82A}">
                    <a16:rowId xmlns:a16="http://schemas.microsoft.com/office/drawing/2014/main" val="10003"/>
                  </a:ext>
                </a:extLst>
              </a:tr>
              <a:tr h="274792">
                <a:tc>
                  <a:txBody>
                    <a:bodyPr/>
                    <a:lstStyle/>
                    <a:p>
                      <a:r>
                        <a:rPr lang="cs-CZ" sz="2000" dirty="0">
                          <a:solidFill>
                            <a:schemeClr val="tx2"/>
                          </a:solidFill>
                          <a:latin typeface="+mj-lt"/>
                        </a:rPr>
                        <a:t>Sídlo nebo provozovna na území MAS </a:t>
                      </a:r>
                    </a:p>
                  </a:txBody>
                  <a:tcPr/>
                </a:tc>
                <a:tc>
                  <a:txBody>
                    <a:bodyPr/>
                    <a:lstStyle/>
                    <a:p>
                      <a:pPr algn="ctr"/>
                      <a:r>
                        <a:rPr lang="cs-CZ" sz="2000" dirty="0">
                          <a:solidFill>
                            <a:schemeClr val="tx2"/>
                          </a:solidFill>
                          <a:latin typeface="+mj-lt"/>
                        </a:rPr>
                        <a:t>15</a:t>
                      </a:r>
                    </a:p>
                  </a:txBody>
                  <a:tcPr/>
                </a:tc>
                <a:extLst>
                  <a:ext uri="{0D108BD9-81ED-4DB2-BD59-A6C34878D82A}">
                    <a16:rowId xmlns:a16="http://schemas.microsoft.com/office/drawing/2014/main" val="10004"/>
                  </a:ext>
                </a:extLst>
              </a:tr>
            </a:tbl>
          </a:graphicData>
        </a:graphic>
      </p:graphicFrame>
      <p:pic>
        <p:nvPicPr>
          <p:cNvPr id="3" name="Obrázek 2">
            <a:extLst>
              <a:ext uri="{FF2B5EF4-FFF2-40B4-BE49-F238E27FC236}">
                <a16:creationId xmlns:a16="http://schemas.microsoft.com/office/drawing/2014/main" id="{A6351423-A9A0-1344-9F99-D23AD5E460AD}"/>
              </a:ext>
            </a:extLst>
          </p:cNvPr>
          <p:cNvPicPr>
            <a:picLocks noChangeAspect="1"/>
          </p:cNvPicPr>
          <p:nvPr/>
        </p:nvPicPr>
        <p:blipFill>
          <a:blip r:embed="rId2"/>
          <a:stretch>
            <a:fillRect/>
          </a:stretch>
        </p:blipFill>
        <p:spPr>
          <a:xfrm>
            <a:off x="2148272" y="5805264"/>
            <a:ext cx="4343400" cy="595630"/>
          </a:xfrm>
          <a:prstGeom prst="rect">
            <a:avLst/>
          </a:prstGeom>
        </p:spPr>
      </p:pic>
    </p:spTree>
    <p:extLst>
      <p:ext uri="{BB962C8B-B14F-4D97-AF65-F5344CB8AC3E}">
        <p14:creationId xmlns:p14="http://schemas.microsoft.com/office/powerpoint/2010/main" val="4254130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95536" y="188640"/>
            <a:ext cx="8229600" cy="1872208"/>
          </a:xfrm>
        </p:spPr>
        <p:txBody>
          <a:bodyPr/>
          <a:lstStyle/>
          <a:p>
            <a:r>
              <a:rPr lang="cs-CZ" sz="3200" b="1" dirty="0"/>
              <a:t>POVINNÉ PŘÍLOHY PROJEKTOVÉHO ZÁMĚRU(ŽÁDOSTI O DOTACI):</a:t>
            </a:r>
            <a:endParaRPr lang="cs-CZ" sz="3200" dirty="0"/>
          </a:p>
        </p:txBody>
      </p:sp>
      <p:sp>
        <p:nvSpPr>
          <p:cNvPr id="3" name="Zástupný symbol pro obsah 2"/>
          <p:cNvSpPr>
            <a:spLocks noGrp="1"/>
          </p:cNvSpPr>
          <p:nvPr>
            <p:ph idx="1"/>
          </p:nvPr>
        </p:nvSpPr>
        <p:spPr>
          <a:xfrm>
            <a:off x="457200" y="2276872"/>
            <a:ext cx="8229600" cy="3672409"/>
          </a:xfrm>
        </p:spPr>
        <p:txBody>
          <a:bodyPr>
            <a:normAutofit/>
          </a:bodyPr>
          <a:lstStyle/>
          <a:p>
            <a:pPr>
              <a:buFont typeface="Wingdings" panose="05000000000000000000" pitchFamily="2" charset="2"/>
              <a:buChar char="Ø"/>
            </a:pPr>
            <a:r>
              <a:rPr lang="cs-CZ" sz="1800" b="1" dirty="0">
                <a:solidFill>
                  <a:schemeClr val="tx1">
                    <a:lumMod val="65000"/>
                    <a:lumOff val="35000"/>
                  </a:schemeClr>
                </a:solidFill>
              </a:rPr>
              <a:t>Plná moc, je-li relevantní</a:t>
            </a:r>
            <a:endParaRPr lang="cs-CZ" sz="1800" dirty="0">
              <a:solidFill>
                <a:schemeClr val="tx1">
                  <a:lumMod val="65000"/>
                  <a:lumOff val="35000"/>
                </a:schemeClr>
              </a:solidFill>
            </a:endParaRPr>
          </a:p>
          <a:p>
            <a:pPr marL="0" indent="0">
              <a:buNone/>
            </a:pPr>
            <a:r>
              <a:rPr lang="pl-PL" sz="1800" dirty="0">
                <a:solidFill>
                  <a:schemeClr val="tx1">
                    <a:lumMod val="65000"/>
                    <a:lumOff val="35000"/>
                  </a:schemeClr>
                </a:solidFill>
              </a:rPr>
              <a:t>      </a:t>
            </a:r>
            <a:r>
              <a:rPr lang="cs-CZ" sz="1800" b="1" dirty="0">
                <a:solidFill>
                  <a:schemeClr val="tx1">
                    <a:lumMod val="65000"/>
                    <a:lumOff val="35000"/>
                  </a:schemeClr>
                </a:solidFill>
              </a:rPr>
              <a:t>Formulář prověření zásady DNSH (</a:t>
            </a:r>
            <a:r>
              <a:rPr lang="cs-CZ" sz="1800" dirty="0">
                <a:solidFill>
                  <a:schemeClr val="tx1">
                    <a:lumMod val="65000"/>
                    <a:lumOff val="35000"/>
                  </a:schemeClr>
                </a:solidFill>
              </a:rPr>
              <a:t>zásady „významně nepoškozovat“)</a:t>
            </a:r>
          </a:p>
          <a:p>
            <a:pPr>
              <a:buFont typeface="Wingdings" panose="05000000000000000000" pitchFamily="2" charset="2"/>
              <a:buChar char="Ø"/>
            </a:pPr>
            <a:r>
              <a:rPr lang="cs-CZ" sz="1800" b="1" dirty="0">
                <a:solidFill>
                  <a:schemeClr val="tx1">
                    <a:lumMod val="65000"/>
                    <a:lumOff val="35000"/>
                  </a:schemeClr>
                </a:solidFill>
              </a:rPr>
              <a:t>2 cenové nabídky</a:t>
            </a:r>
            <a:endParaRPr lang="cs-CZ" sz="1800" dirty="0">
              <a:solidFill>
                <a:schemeClr val="tx1">
                  <a:lumMod val="65000"/>
                  <a:lumOff val="35000"/>
                </a:schemeClr>
              </a:solidFill>
            </a:endParaRPr>
          </a:p>
        </p:txBody>
      </p:sp>
      <p:pic>
        <p:nvPicPr>
          <p:cNvPr id="5" name="Obrázek 4">
            <a:extLst>
              <a:ext uri="{FF2B5EF4-FFF2-40B4-BE49-F238E27FC236}">
                <a16:creationId xmlns:a16="http://schemas.microsoft.com/office/drawing/2014/main" id="{7F8F679A-4BD1-2FEF-66C5-79973D2A7A3C}"/>
              </a:ext>
            </a:extLst>
          </p:cNvPr>
          <p:cNvPicPr>
            <a:picLocks noChangeAspect="1"/>
          </p:cNvPicPr>
          <p:nvPr/>
        </p:nvPicPr>
        <p:blipFill>
          <a:blip r:embed="rId2"/>
          <a:stretch>
            <a:fillRect/>
          </a:stretch>
        </p:blipFill>
        <p:spPr>
          <a:xfrm>
            <a:off x="2195736" y="5733256"/>
            <a:ext cx="4343400" cy="595630"/>
          </a:xfrm>
          <a:prstGeom prst="rect">
            <a:avLst/>
          </a:prstGeom>
        </p:spPr>
      </p:pic>
    </p:spTree>
    <p:extLst>
      <p:ext uri="{BB962C8B-B14F-4D97-AF65-F5344CB8AC3E}">
        <p14:creationId xmlns:p14="http://schemas.microsoft.com/office/powerpoint/2010/main" val="2979074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188640"/>
            <a:ext cx="8229600" cy="1080120"/>
          </a:xfrm>
        </p:spPr>
        <p:txBody>
          <a:bodyPr>
            <a:normAutofit/>
          </a:bodyPr>
          <a:lstStyle/>
          <a:p>
            <a:pPr algn="l"/>
            <a:r>
              <a:rPr lang="cs-CZ" sz="2600" b="1" dirty="0">
                <a:solidFill>
                  <a:schemeClr val="tx2"/>
                </a:solidFill>
              </a:rPr>
              <a:t>ZÁKLADNÍ INFORMACE K VÝZVĚ – WEB MAS:</a:t>
            </a:r>
          </a:p>
        </p:txBody>
      </p:sp>
      <p:pic>
        <p:nvPicPr>
          <p:cNvPr id="3" name="Obrázek 2">
            <a:extLst>
              <a:ext uri="{FF2B5EF4-FFF2-40B4-BE49-F238E27FC236}">
                <a16:creationId xmlns:a16="http://schemas.microsoft.com/office/drawing/2014/main" id="{659F484E-81AB-23EF-904D-E5A8CFCE700B}"/>
              </a:ext>
            </a:extLst>
          </p:cNvPr>
          <p:cNvPicPr>
            <a:picLocks noChangeAspect="1"/>
          </p:cNvPicPr>
          <p:nvPr/>
        </p:nvPicPr>
        <p:blipFill>
          <a:blip r:embed="rId2"/>
          <a:stretch>
            <a:fillRect/>
          </a:stretch>
        </p:blipFill>
        <p:spPr>
          <a:xfrm>
            <a:off x="2771800" y="5819647"/>
            <a:ext cx="4343400" cy="595630"/>
          </a:xfrm>
          <a:prstGeom prst="rect">
            <a:avLst/>
          </a:prstGeom>
        </p:spPr>
      </p:pic>
      <p:pic>
        <p:nvPicPr>
          <p:cNvPr id="7" name="Obrázek 6">
            <a:extLst>
              <a:ext uri="{FF2B5EF4-FFF2-40B4-BE49-F238E27FC236}">
                <a16:creationId xmlns:a16="http://schemas.microsoft.com/office/drawing/2014/main" id="{6E08C44D-4F55-B672-E4F7-326CD517B3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300" y="901427"/>
            <a:ext cx="6319885" cy="4399781"/>
          </a:xfrm>
          <a:prstGeom prst="rect">
            <a:avLst/>
          </a:prstGeom>
        </p:spPr>
      </p:pic>
      <p:sp>
        <p:nvSpPr>
          <p:cNvPr id="4" name="Šipka doprava 3"/>
          <p:cNvSpPr/>
          <p:nvPr/>
        </p:nvSpPr>
        <p:spPr>
          <a:xfrm rot="12355484">
            <a:off x="4947807" y="2729682"/>
            <a:ext cx="1440160" cy="403674"/>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38146017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95536" y="188640"/>
            <a:ext cx="8229600" cy="1296144"/>
          </a:xfrm>
        </p:spPr>
        <p:txBody>
          <a:bodyPr/>
          <a:lstStyle/>
          <a:p>
            <a:r>
              <a:rPr lang="cs-CZ" sz="3200" b="1" dirty="0"/>
              <a:t>POSTUP PODÁNÍ ŽÁDOSTI O DOTACI A JEJÍ ADMINISTRACE NA MAS:</a:t>
            </a:r>
            <a:endParaRPr lang="cs-CZ" sz="3200" dirty="0"/>
          </a:p>
        </p:txBody>
      </p:sp>
      <p:sp>
        <p:nvSpPr>
          <p:cNvPr id="3" name="Zástupný symbol pro obsah 2"/>
          <p:cNvSpPr>
            <a:spLocks noGrp="1"/>
          </p:cNvSpPr>
          <p:nvPr>
            <p:ph idx="1"/>
          </p:nvPr>
        </p:nvSpPr>
        <p:spPr>
          <a:xfrm>
            <a:off x="457200" y="1340769"/>
            <a:ext cx="8229600" cy="4320480"/>
          </a:xfrm>
        </p:spPr>
        <p:txBody>
          <a:bodyPr>
            <a:normAutofit fontScale="47500" lnSpcReduction="20000"/>
          </a:bodyPr>
          <a:lstStyle/>
          <a:p>
            <a:pPr marL="0" indent="0">
              <a:lnSpc>
                <a:spcPct val="120000"/>
              </a:lnSpc>
              <a:buNone/>
            </a:pPr>
            <a:r>
              <a:rPr lang="cs-CZ" sz="2800" b="1" dirty="0"/>
              <a:t>1.Žadatel konzultuje projektový záměr </a:t>
            </a:r>
            <a:r>
              <a:rPr lang="cs-CZ" sz="2800" dirty="0"/>
              <a:t>s pracovníkem kanceláře MAS, a to z důvodu posouzení souladu se strategií MAS.</a:t>
            </a:r>
          </a:p>
          <a:p>
            <a:pPr marL="0" indent="0">
              <a:lnSpc>
                <a:spcPct val="120000"/>
              </a:lnSpc>
              <a:buNone/>
            </a:pPr>
            <a:r>
              <a:rPr lang="cs-CZ" sz="2800" b="1" dirty="0"/>
              <a:t>2.Žadatel předloží kompletně vyplněný el. podepsaný formulář projektového záměru na MAS</a:t>
            </a:r>
            <a:r>
              <a:rPr lang="cs-CZ" sz="2800" dirty="0"/>
              <a:t>, včetně povinných, příp. nepovinných příloh v el. podobě emailem </a:t>
            </a:r>
            <a:r>
              <a:rPr lang="cs-CZ" sz="2800" b="1" dirty="0"/>
              <a:t>v termínu 14. 8. – 14. 9. 2026 do 12:00 hod.</a:t>
            </a:r>
            <a:endParaRPr lang="cs-CZ" sz="2800" dirty="0"/>
          </a:p>
          <a:p>
            <a:pPr marL="0" indent="0">
              <a:lnSpc>
                <a:spcPct val="120000"/>
              </a:lnSpc>
              <a:buNone/>
            </a:pPr>
            <a:r>
              <a:rPr lang="cs-CZ" sz="2800" b="1" dirty="0"/>
              <a:t>3.MAS zveřejní seznam </a:t>
            </a:r>
            <a:r>
              <a:rPr lang="cs-CZ" sz="2800" dirty="0"/>
              <a:t>přijatých žádostí na webu do 5 pracovních dnů od ukončení příjmu záměrů na MAS.</a:t>
            </a:r>
          </a:p>
          <a:p>
            <a:pPr marL="0" indent="0">
              <a:lnSpc>
                <a:spcPct val="120000"/>
              </a:lnSpc>
              <a:buNone/>
            </a:pPr>
            <a:r>
              <a:rPr lang="cs-CZ" sz="2800" b="1" dirty="0"/>
              <a:t>4.Administrativní kontrola MAS </a:t>
            </a:r>
            <a:r>
              <a:rPr lang="cs-CZ" sz="2800" dirty="0"/>
              <a:t>(kontrola obsahové správnosti), kontrola přijatelnosti a kontrola dalších podmínek vztahujících se pro daný projekt (pravidlo čtyř očí). Lhůta pro provedení administrativní kontroly je 20 pracovních dní od ukončení příjmu záměrů, lhůta se pozastavuje po dobu, kdy má žadatel záměr k doplnění.</a:t>
            </a:r>
          </a:p>
          <a:p>
            <a:pPr marL="0" indent="0">
              <a:lnSpc>
                <a:spcPct val="120000"/>
              </a:lnSpc>
              <a:buNone/>
            </a:pPr>
            <a:r>
              <a:rPr lang="cs-CZ" sz="2800" b="1" dirty="0"/>
              <a:t>5.Žadatel může být </a:t>
            </a:r>
            <a:r>
              <a:rPr lang="cs-CZ" sz="2800" dirty="0"/>
              <a:t>v rámci administrativní kontroly dvakrát </a:t>
            </a:r>
            <a:r>
              <a:rPr lang="cs-CZ" sz="2800" b="1" dirty="0"/>
              <a:t>vyzván k doplnění </a:t>
            </a:r>
            <a:r>
              <a:rPr lang="cs-CZ" sz="2800" dirty="0"/>
              <a:t>nebo úpravě záměru. Lhůta pro doplnění je 5 pracovních dní od odeslání výzvy k doplnění.</a:t>
            </a:r>
          </a:p>
          <a:p>
            <a:pPr marL="0" indent="0">
              <a:lnSpc>
                <a:spcPct val="120000"/>
              </a:lnSpc>
              <a:buNone/>
            </a:pPr>
            <a:r>
              <a:rPr lang="cs-CZ" sz="2800" b="1" dirty="0"/>
              <a:t>6.Hodnocení Výběrovou komisí </a:t>
            </a:r>
            <a:r>
              <a:rPr lang="cs-CZ" sz="2800" dirty="0"/>
              <a:t>–seznámení se s projekty, vyhodnocení projektů dle předem stanovených hodnotících kritérií. Věcné hodnocení je provedeno do 30 pracovních dní od zahájení věcného hodnocení.</a:t>
            </a:r>
          </a:p>
          <a:p>
            <a:pPr marL="0" indent="0">
              <a:lnSpc>
                <a:spcPct val="120000"/>
              </a:lnSpc>
              <a:buNone/>
            </a:pPr>
            <a:r>
              <a:rPr lang="cs-CZ" sz="2800" b="1" dirty="0"/>
              <a:t>7.Schválení vybraných projektů Výborem SCLLD MAS</a:t>
            </a:r>
            <a:r>
              <a:rPr lang="cs-CZ" sz="2800" dirty="0"/>
              <a:t>–MAS vydává žadateli Rozhodnutí o souladu projektového záměru se SCLLD MAS Blatensko s platností 60 kalendářních dnů. MAS zveřejní seznam vybraných, nevybraných a náhradních projektových záměrů do 5 pracovních dní od jednání.</a:t>
            </a:r>
          </a:p>
          <a:p>
            <a:pPr marL="0" indent="0">
              <a:lnSpc>
                <a:spcPct val="120000"/>
              </a:lnSpc>
              <a:buNone/>
            </a:pPr>
            <a:r>
              <a:rPr lang="cs-CZ" sz="2800" b="1" dirty="0"/>
              <a:t>8.Projektové záměry, které byly vybrány, zpracovávají žadatelé do podoby plné žádosti o podporu v MS 2021+.</a:t>
            </a:r>
            <a:endParaRPr lang="cs-CZ" sz="2800" dirty="0"/>
          </a:p>
        </p:txBody>
      </p:sp>
      <p:pic>
        <p:nvPicPr>
          <p:cNvPr id="5" name="Obrázek 4">
            <a:extLst>
              <a:ext uri="{FF2B5EF4-FFF2-40B4-BE49-F238E27FC236}">
                <a16:creationId xmlns:a16="http://schemas.microsoft.com/office/drawing/2014/main" id="{37D350BE-6E26-27F5-8E77-D94DC225959B}"/>
              </a:ext>
            </a:extLst>
          </p:cNvPr>
          <p:cNvPicPr>
            <a:picLocks noChangeAspect="1"/>
          </p:cNvPicPr>
          <p:nvPr/>
        </p:nvPicPr>
        <p:blipFill>
          <a:blip r:embed="rId2"/>
          <a:stretch>
            <a:fillRect/>
          </a:stretch>
        </p:blipFill>
        <p:spPr>
          <a:xfrm>
            <a:off x="2051720" y="5949281"/>
            <a:ext cx="4343400" cy="595630"/>
          </a:xfrm>
          <a:prstGeom prst="rect">
            <a:avLst/>
          </a:prstGeom>
        </p:spPr>
      </p:pic>
    </p:spTree>
    <p:extLst>
      <p:ext uri="{BB962C8B-B14F-4D97-AF65-F5344CB8AC3E}">
        <p14:creationId xmlns:p14="http://schemas.microsoft.com/office/powerpoint/2010/main" val="974269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95536" y="188640"/>
            <a:ext cx="8229600" cy="1296144"/>
          </a:xfrm>
        </p:spPr>
        <p:txBody>
          <a:bodyPr/>
          <a:lstStyle/>
          <a:p>
            <a:r>
              <a:rPr lang="cs-CZ" sz="3200" b="1" dirty="0"/>
              <a:t>INFORMAČNÍ SYSTÉM KONCOVÉHO PŘÍJEMCE – IS KP21+</a:t>
            </a:r>
            <a:endParaRPr lang="cs-CZ" sz="3200" dirty="0"/>
          </a:p>
        </p:txBody>
      </p:sp>
      <p:sp>
        <p:nvSpPr>
          <p:cNvPr id="3" name="Zástupný symbol pro obsah 2"/>
          <p:cNvSpPr>
            <a:spLocks noGrp="1"/>
          </p:cNvSpPr>
          <p:nvPr>
            <p:ph idx="1"/>
          </p:nvPr>
        </p:nvSpPr>
        <p:spPr>
          <a:xfrm>
            <a:off x="179512" y="1340768"/>
            <a:ext cx="8507288" cy="4608513"/>
          </a:xfrm>
        </p:spPr>
        <p:txBody>
          <a:bodyPr>
            <a:normAutofit/>
          </a:bodyPr>
          <a:lstStyle/>
          <a:p>
            <a:pPr>
              <a:buFont typeface="Wingdings" panose="05000000000000000000" pitchFamily="2" charset="2"/>
              <a:buChar char="Ø"/>
            </a:pPr>
            <a:r>
              <a:rPr lang="pl-PL" sz="1600" dirty="0"/>
              <a:t>podání žádosti o podporu elektronicky do systému ISKP21+ https://iskp21.mssf.cz/</a:t>
            </a:r>
          </a:p>
          <a:p>
            <a:pPr>
              <a:buFont typeface="Wingdings" panose="05000000000000000000" pitchFamily="2" charset="2"/>
              <a:buChar char="Ø"/>
            </a:pPr>
            <a:r>
              <a:rPr lang="pl-PL" sz="1600" dirty="0"/>
              <a:t>správa projektu po celou dobu jeho životního cyklu </a:t>
            </a:r>
          </a:p>
          <a:p>
            <a:pPr>
              <a:buFont typeface="Wingdings" panose="05000000000000000000" pitchFamily="2" charset="2"/>
              <a:buChar char="Ø"/>
            </a:pPr>
            <a:r>
              <a:rPr lang="cs-CZ" sz="1600" dirty="0"/>
              <a:t>ISKP21+ je součástí </a:t>
            </a:r>
            <a:r>
              <a:rPr lang="cs-CZ" sz="1600" b="1" dirty="0"/>
              <a:t>jednotného monitorovacího systému MS2021+</a:t>
            </a:r>
            <a:r>
              <a:rPr lang="cs-CZ" sz="1600" dirty="0"/>
              <a:t>pro administraci evropských dotací</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322" y="2472322"/>
            <a:ext cx="7013257" cy="33806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Šipka doprava 5"/>
          <p:cNvSpPr/>
          <p:nvPr/>
        </p:nvSpPr>
        <p:spPr>
          <a:xfrm rot="12329405">
            <a:off x="4150493" y="4553498"/>
            <a:ext cx="1926045" cy="484632"/>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7" name="Obrázek 6">
            <a:extLst>
              <a:ext uri="{FF2B5EF4-FFF2-40B4-BE49-F238E27FC236}">
                <a16:creationId xmlns:a16="http://schemas.microsoft.com/office/drawing/2014/main" id="{6CD59269-8917-45AB-ABF9-85B9772F3831}"/>
              </a:ext>
            </a:extLst>
          </p:cNvPr>
          <p:cNvPicPr>
            <a:picLocks noChangeAspect="1"/>
          </p:cNvPicPr>
          <p:nvPr/>
        </p:nvPicPr>
        <p:blipFill>
          <a:blip r:embed="rId4"/>
          <a:stretch>
            <a:fillRect/>
          </a:stretch>
        </p:blipFill>
        <p:spPr>
          <a:xfrm>
            <a:off x="1763688" y="5985360"/>
            <a:ext cx="4985596" cy="684000"/>
          </a:xfrm>
          <a:prstGeom prst="rect">
            <a:avLst/>
          </a:prstGeom>
        </p:spPr>
      </p:pic>
    </p:spTree>
    <p:extLst>
      <p:ext uri="{BB962C8B-B14F-4D97-AF65-F5344CB8AC3E}">
        <p14:creationId xmlns:p14="http://schemas.microsoft.com/office/powerpoint/2010/main" val="3909904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95536" y="188640"/>
            <a:ext cx="8229600" cy="792088"/>
          </a:xfrm>
        </p:spPr>
        <p:txBody>
          <a:bodyPr/>
          <a:lstStyle/>
          <a:p>
            <a:r>
              <a:rPr lang="cs-CZ" sz="3200" b="1" dirty="0"/>
              <a:t>ZÁKLADNÍ INFORMACE A ODKAZY:</a:t>
            </a:r>
            <a:endParaRPr lang="cs-CZ" sz="3200" dirty="0"/>
          </a:p>
        </p:txBody>
      </p:sp>
      <p:sp>
        <p:nvSpPr>
          <p:cNvPr id="3" name="Zástupný symbol pro obsah 2"/>
          <p:cNvSpPr>
            <a:spLocks noGrp="1"/>
          </p:cNvSpPr>
          <p:nvPr>
            <p:ph idx="1"/>
          </p:nvPr>
        </p:nvSpPr>
        <p:spPr>
          <a:xfrm>
            <a:off x="107504" y="980728"/>
            <a:ext cx="9036496" cy="4968553"/>
          </a:xfrm>
        </p:spPr>
        <p:txBody>
          <a:bodyPr>
            <a:normAutofit/>
          </a:bodyPr>
          <a:lstStyle/>
          <a:p>
            <a:endParaRPr lang="cs-CZ" sz="1200" dirty="0"/>
          </a:p>
          <a:p>
            <a:pPr>
              <a:buFont typeface="Wingdings" panose="05000000000000000000" pitchFamily="2" charset="2"/>
              <a:buChar char="Ø"/>
            </a:pPr>
            <a:r>
              <a:rPr lang="cs-CZ" sz="1200" b="1" dirty="0"/>
              <a:t>Vlastnosti a uživatelská obsluha portálu ISKP21+ </a:t>
            </a:r>
          </a:p>
          <a:p>
            <a:pPr marL="0" indent="0">
              <a:buNone/>
            </a:pPr>
            <a:r>
              <a:rPr lang="cs-CZ" sz="1200" dirty="0">
                <a:hlinkClick r:id="rId2"/>
              </a:rPr>
              <a:t>https://apiagentura.gov.cz/wp-content/uploads/2024/11/ms21-up-s4-p25-ovladani-portalu-iskp21-v1.pdf</a:t>
            </a:r>
            <a:endParaRPr lang="cs-CZ" sz="1200" dirty="0"/>
          </a:p>
          <a:p>
            <a:pPr marL="0" indent="0">
              <a:buNone/>
            </a:pPr>
            <a:endParaRPr lang="cs-CZ" sz="1200" dirty="0"/>
          </a:p>
          <a:p>
            <a:pPr>
              <a:buFont typeface="Wingdings" panose="05000000000000000000" pitchFamily="2" charset="2"/>
              <a:buChar char="Ø"/>
            </a:pPr>
            <a:r>
              <a:rPr lang="cs-CZ" sz="1200" b="1" dirty="0"/>
              <a:t>SPECIFICKÉ PŘÍLOHY:</a:t>
            </a:r>
            <a:endParaRPr lang="cs-CZ" sz="1200" dirty="0"/>
          </a:p>
          <a:p>
            <a:pPr marL="0" indent="0">
              <a:buNone/>
            </a:pPr>
            <a:r>
              <a:rPr lang="cs-CZ" sz="1200" u="sng" dirty="0">
                <a:solidFill>
                  <a:srgbClr val="0563C1"/>
                </a:solidFill>
                <a:effectLst/>
                <a:ea typeface="Calibri" panose="020F0502020204030204" pitchFamily="34" charset="0"/>
                <a:cs typeface="Calibri" panose="020F0502020204030204" pitchFamily="34" charset="0"/>
                <a:hlinkClick r:id="rId3"/>
              </a:rPr>
              <a:t>https://optak.gov.cz/technologie-pro-mas-clld-vyzva-ii/a-610/</a:t>
            </a:r>
            <a:r>
              <a:rPr lang="cs-CZ" sz="1800" dirty="0">
                <a:effectLst/>
                <a:latin typeface="Calibri" panose="020F0502020204030204" pitchFamily="34" charset="0"/>
                <a:ea typeface="Calibri" panose="020F0502020204030204" pitchFamily="34" charset="0"/>
              </a:rPr>
              <a:t> </a:t>
            </a:r>
          </a:p>
          <a:p>
            <a:pPr marL="0" indent="0">
              <a:buNone/>
            </a:pPr>
            <a:endParaRPr lang="cs-CZ" sz="1200" b="1" dirty="0"/>
          </a:p>
          <a:p>
            <a:pPr>
              <a:buFont typeface="Wingdings" panose="05000000000000000000" pitchFamily="2" charset="2"/>
              <a:buChar char="Ø"/>
            </a:pPr>
            <a:r>
              <a:rPr lang="cs-CZ" sz="1200" b="1" dirty="0"/>
              <a:t>SPOLEČNÉ PŘÍLOHY AKTIVIT OP TAK:</a:t>
            </a:r>
            <a:endParaRPr lang="cs-CZ" sz="1200" dirty="0"/>
          </a:p>
          <a:p>
            <a:pPr marL="0" indent="0">
              <a:buNone/>
            </a:pPr>
            <a:r>
              <a:rPr lang="cs-CZ" sz="1200" dirty="0">
                <a:hlinkClick r:id="rId4"/>
              </a:rPr>
              <a:t>https://optak.gov.cz/metodika/a-7/</a:t>
            </a:r>
            <a:endParaRPr lang="cs-CZ" sz="1200" dirty="0"/>
          </a:p>
          <a:p>
            <a:pPr marL="0" indent="0">
              <a:buNone/>
            </a:pPr>
            <a:endParaRPr lang="cs-CZ" sz="1200" dirty="0"/>
          </a:p>
          <a:p>
            <a:pPr marL="0" indent="0">
              <a:buNone/>
            </a:pPr>
            <a:endParaRPr lang="cs-CZ" sz="1600" b="1">
              <a:solidFill>
                <a:srgbClr val="FF0000"/>
              </a:solidFill>
            </a:endParaRPr>
          </a:p>
          <a:p>
            <a:pPr marL="0" indent="0">
              <a:buNone/>
            </a:pPr>
            <a:r>
              <a:rPr lang="cs-CZ" sz="1600" b="1">
                <a:solidFill>
                  <a:srgbClr val="FF0000"/>
                </a:solidFill>
              </a:rPr>
              <a:t>ŽADATEL </a:t>
            </a:r>
            <a:r>
              <a:rPr lang="cs-CZ" sz="1600" b="1" dirty="0">
                <a:solidFill>
                  <a:srgbClr val="FF0000"/>
                </a:solidFill>
              </a:rPr>
              <a:t>JE POVINEN PROSTUDOVAT SI PLATNÁ PRAVIDLA V DOBĚ PODÁNÍ ŽÁDOSTI O DOTACI A V PRŮBĚHU REALIZACE PROJEKTU SE ŘÍDIT JEJICH AKTUÁLNÍ VERZÍ.</a:t>
            </a:r>
            <a:endParaRPr lang="cs-CZ" sz="1600" dirty="0">
              <a:solidFill>
                <a:srgbClr val="FF0000"/>
              </a:solidFill>
            </a:endParaRPr>
          </a:p>
        </p:txBody>
      </p:sp>
      <p:pic>
        <p:nvPicPr>
          <p:cNvPr id="4" name="Obrázek 3">
            <a:extLst>
              <a:ext uri="{FF2B5EF4-FFF2-40B4-BE49-F238E27FC236}">
                <a16:creationId xmlns:a16="http://schemas.microsoft.com/office/drawing/2014/main" id="{6CD59269-8917-45AB-ABF9-85B9772F3831}"/>
              </a:ext>
            </a:extLst>
          </p:cNvPr>
          <p:cNvPicPr>
            <a:picLocks noChangeAspect="1"/>
          </p:cNvPicPr>
          <p:nvPr/>
        </p:nvPicPr>
        <p:blipFill>
          <a:blip r:embed="rId5"/>
          <a:stretch>
            <a:fillRect/>
          </a:stretch>
        </p:blipFill>
        <p:spPr>
          <a:xfrm>
            <a:off x="2017538" y="5805264"/>
            <a:ext cx="4985596" cy="684000"/>
          </a:xfrm>
          <a:prstGeom prst="rect">
            <a:avLst/>
          </a:prstGeom>
        </p:spPr>
      </p:pic>
    </p:spTree>
    <p:extLst>
      <p:ext uri="{BB962C8B-B14F-4D97-AF65-F5344CB8AC3E}">
        <p14:creationId xmlns:p14="http://schemas.microsoft.com/office/powerpoint/2010/main" val="19481844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95536" y="188640"/>
            <a:ext cx="8229600" cy="1296144"/>
          </a:xfrm>
        </p:spPr>
        <p:txBody>
          <a:bodyPr/>
          <a:lstStyle/>
          <a:p>
            <a:r>
              <a:rPr lang="cs-CZ" sz="3200" b="1" dirty="0"/>
              <a:t>Děkujeme za pozornost </a:t>
            </a:r>
            <a:endParaRPr lang="cs-CZ" sz="3200" dirty="0"/>
          </a:p>
        </p:txBody>
      </p:sp>
      <p:sp>
        <p:nvSpPr>
          <p:cNvPr id="3" name="Zástupný symbol pro obsah 2"/>
          <p:cNvSpPr>
            <a:spLocks noGrp="1"/>
          </p:cNvSpPr>
          <p:nvPr>
            <p:ph idx="1"/>
          </p:nvPr>
        </p:nvSpPr>
        <p:spPr>
          <a:xfrm>
            <a:off x="457200" y="1628800"/>
            <a:ext cx="8229600" cy="4320481"/>
          </a:xfrm>
        </p:spPr>
        <p:txBody>
          <a:bodyPr>
            <a:normAutofit/>
          </a:bodyPr>
          <a:lstStyle/>
          <a:p>
            <a:pPr marL="0" indent="0">
              <a:lnSpc>
                <a:spcPct val="120000"/>
              </a:lnSpc>
              <a:buNone/>
            </a:pPr>
            <a:r>
              <a:rPr lang="cs-CZ" sz="1800" b="1" dirty="0"/>
              <a:t>MAS Blatensko, o. p. s. </a:t>
            </a:r>
          </a:p>
          <a:p>
            <a:pPr marL="0" indent="0">
              <a:lnSpc>
                <a:spcPct val="120000"/>
              </a:lnSpc>
              <a:buNone/>
            </a:pPr>
            <a:r>
              <a:rPr lang="cs-CZ" sz="1800" dirty="0"/>
              <a:t>Sídlo a kancelář: Spálená 727, 38801 Blatná</a:t>
            </a:r>
          </a:p>
          <a:p>
            <a:pPr marL="0" indent="0">
              <a:lnSpc>
                <a:spcPct val="120000"/>
              </a:lnSpc>
              <a:buNone/>
            </a:pPr>
            <a:endParaRPr lang="cs-CZ" sz="1800" dirty="0"/>
          </a:p>
          <a:p>
            <a:pPr marL="0" indent="0">
              <a:lnSpc>
                <a:spcPct val="120000"/>
              </a:lnSpc>
              <a:buNone/>
            </a:pPr>
            <a:endParaRPr lang="cs-CZ" sz="1800" b="1" dirty="0"/>
          </a:p>
          <a:p>
            <a:pPr marL="0" indent="0">
              <a:lnSpc>
                <a:spcPct val="120000"/>
              </a:lnSpc>
              <a:buNone/>
            </a:pPr>
            <a:r>
              <a:rPr lang="cs-CZ" sz="1800" b="1" dirty="0"/>
              <a:t>Kontaktní osoby: </a:t>
            </a:r>
          </a:p>
          <a:p>
            <a:pPr marL="0" indent="0">
              <a:lnSpc>
                <a:spcPct val="120000"/>
              </a:lnSpc>
              <a:buNone/>
            </a:pPr>
            <a:r>
              <a:rPr lang="cs-CZ" sz="1800" dirty="0"/>
              <a:t>Projektová manažerka OPTAK: </a:t>
            </a:r>
            <a:r>
              <a:rPr lang="cs-CZ" sz="1800" b="1" dirty="0"/>
              <a:t>Tereza Ptáčníková</a:t>
            </a:r>
          </a:p>
          <a:p>
            <a:pPr marL="0" indent="0">
              <a:lnSpc>
                <a:spcPct val="120000"/>
              </a:lnSpc>
              <a:buNone/>
            </a:pPr>
            <a:r>
              <a:rPr lang="cs-CZ" sz="1800" dirty="0"/>
              <a:t>e-mail: </a:t>
            </a:r>
            <a:r>
              <a:rPr lang="cs-CZ" sz="1800" dirty="0">
                <a:hlinkClick r:id="rId2"/>
              </a:rPr>
              <a:t>ptacnikova@blatensko.eu</a:t>
            </a:r>
            <a:endParaRPr lang="cs-CZ" sz="1800" dirty="0"/>
          </a:p>
          <a:p>
            <a:pPr marL="0" indent="0">
              <a:lnSpc>
                <a:spcPct val="120000"/>
              </a:lnSpc>
              <a:buNone/>
            </a:pPr>
            <a:r>
              <a:rPr lang="cs-CZ" sz="1800" dirty="0"/>
              <a:t>Tel.:      777 218 215</a:t>
            </a:r>
          </a:p>
        </p:txBody>
      </p:sp>
      <p:pic>
        <p:nvPicPr>
          <p:cNvPr id="4" name="Obrázek 3">
            <a:extLst>
              <a:ext uri="{FF2B5EF4-FFF2-40B4-BE49-F238E27FC236}">
                <a16:creationId xmlns:a16="http://schemas.microsoft.com/office/drawing/2014/main" id="{6CD59269-8917-45AB-ABF9-85B9772F3831}"/>
              </a:ext>
            </a:extLst>
          </p:cNvPr>
          <p:cNvPicPr>
            <a:picLocks noChangeAspect="1"/>
          </p:cNvPicPr>
          <p:nvPr/>
        </p:nvPicPr>
        <p:blipFill>
          <a:blip r:embed="rId3"/>
          <a:stretch>
            <a:fillRect/>
          </a:stretch>
        </p:blipFill>
        <p:spPr>
          <a:xfrm>
            <a:off x="2017538" y="5933241"/>
            <a:ext cx="4985596" cy="684000"/>
          </a:xfrm>
          <a:prstGeom prst="rect">
            <a:avLst/>
          </a:prstGeom>
        </p:spPr>
      </p:pic>
    </p:spTree>
    <p:extLst>
      <p:ext uri="{BB962C8B-B14F-4D97-AF65-F5344CB8AC3E}">
        <p14:creationId xmlns:p14="http://schemas.microsoft.com/office/powerpoint/2010/main" val="415392056"/>
      </p:ext>
    </p:extLst>
  </p:cSld>
  <p:clrMapOvr>
    <a:masterClrMapping/>
  </p:clrMapOvr>
</p:sld>
</file>

<file path=ppt/theme/theme1.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290</TotalTime>
  <Words>1027</Words>
  <Application>Microsoft Office PowerPoint</Application>
  <PresentationFormat>Předvádění na obrazovce (4:3)</PresentationFormat>
  <Paragraphs>86</Paragraphs>
  <Slides>11</Slides>
  <Notes>1</Notes>
  <HiddenSlides>0</HiddenSlides>
  <MMClips>0</MMClips>
  <ScaleCrop>false</ScaleCrop>
  <HeadingPairs>
    <vt:vector size="6" baseType="variant">
      <vt:variant>
        <vt:lpstr>Použitá písma</vt:lpstr>
      </vt:variant>
      <vt:variant>
        <vt:i4>5</vt:i4>
      </vt:variant>
      <vt:variant>
        <vt:lpstr>Motiv</vt:lpstr>
      </vt:variant>
      <vt:variant>
        <vt:i4>1</vt:i4>
      </vt:variant>
      <vt:variant>
        <vt:lpstr>Nadpisy snímků</vt:lpstr>
      </vt:variant>
      <vt:variant>
        <vt:i4>11</vt:i4>
      </vt:variant>
    </vt:vector>
  </HeadingPairs>
  <TitlesOfParts>
    <vt:vector size="17" baseType="lpstr">
      <vt:lpstr>Aptos</vt:lpstr>
      <vt:lpstr>Arial</vt:lpstr>
      <vt:lpstr>Calibri</vt:lpstr>
      <vt:lpstr>Calibri Light</vt:lpstr>
      <vt:lpstr>Wingdings</vt:lpstr>
      <vt:lpstr>Motiv Office</vt:lpstr>
      <vt:lpstr>1. Výzva  Operačního programu Technologie a aplikace pro konkurenceschopnost (OP TAK)</vt:lpstr>
      <vt:lpstr>Základní údaje</vt:lpstr>
      <vt:lpstr>Zacílení podpory</vt:lpstr>
      <vt:lpstr>Podmínky projektu</vt:lpstr>
      <vt:lpstr>Hodnotící kritéria</vt:lpstr>
      <vt:lpstr>POVINNÉ PŘÍLOHY PROJEKTOVÉHO ZÁMĚRU(ŽÁDOSTI O DOTACI):</vt:lpstr>
      <vt:lpstr>ZÁKLADNÍ INFORMACE K VÝZVĚ – WEB MAS:</vt:lpstr>
      <vt:lpstr>POSTUP PODÁNÍ ŽÁDOSTI O DOTACI A JEJÍ ADMINISTRACE NA MAS:</vt:lpstr>
      <vt:lpstr>INFORMAČNÍ SYSTÉM KONCOVÉHO PŘÍJEMCE – IS KP21+</vt:lpstr>
      <vt:lpstr>ZÁKLADNÍ INFORMACE A ODKAZY:</vt:lpstr>
      <vt:lpstr>Děkujeme za pozornost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1.VÝZVA Operačního programu Technologie a aplikace pro konkurenceschopnost (OP TAK)</dc:title>
  <dc:creator>Monika</dc:creator>
  <cp:lastModifiedBy>Tereza Ptáčníková</cp:lastModifiedBy>
  <cp:revision>55</cp:revision>
  <dcterms:created xsi:type="dcterms:W3CDTF">2024-03-26T15:58:20Z</dcterms:created>
  <dcterms:modified xsi:type="dcterms:W3CDTF">2026-09-30T12:36:20Z</dcterms:modified>
</cp:coreProperties>
</file>